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421" r:id="rId2"/>
    <p:sldId id="422" r:id="rId3"/>
    <p:sldId id="423" r:id="rId4"/>
    <p:sldId id="424" r:id="rId5"/>
    <p:sldId id="425" r:id="rId6"/>
    <p:sldId id="426" r:id="rId7"/>
    <p:sldId id="427" r:id="rId8"/>
    <p:sldId id="428" r:id="rId9"/>
    <p:sldId id="394" r:id="rId10"/>
    <p:sldId id="393" r:id="rId11"/>
    <p:sldId id="389" r:id="rId12"/>
    <p:sldId id="390" r:id="rId13"/>
    <p:sldId id="395" r:id="rId14"/>
    <p:sldId id="396" r:id="rId15"/>
    <p:sldId id="373" r:id="rId16"/>
    <p:sldId id="374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20" r:id="rId27"/>
    <p:sldId id="406" r:id="rId28"/>
    <p:sldId id="407" r:id="rId29"/>
    <p:sldId id="408" r:id="rId30"/>
    <p:sldId id="409" r:id="rId31"/>
    <p:sldId id="410" r:id="rId32"/>
    <p:sldId id="379" r:id="rId33"/>
    <p:sldId id="411" r:id="rId34"/>
    <p:sldId id="412" r:id="rId35"/>
    <p:sldId id="413" r:id="rId36"/>
    <p:sldId id="414" r:id="rId37"/>
    <p:sldId id="415" r:id="rId38"/>
    <p:sldId id="383" r:id="rId39"/>
    <p:sldId id="416" r:id="rId40"/>
    <p:sldId id="417" r:id="rId41"/>
    <p:sldId id="418" r:id="rId42"/>
    <p:sldId id="419" r:id="rId43"/>
    <p:sldId id="430" r:id="rId44"/>
    <p:sldId id="432" r:id="rId45"/>
  </p:sldIdLst>
  <p:sldSz cx="9144000" cy="6858000" type="screen4x3"/>
  <p:notesSz cx="9942513" cy="681037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  <a:srgbClr val="007A37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094" autoAdjust="0"/>
    <p:restoredTop sz="59272" autoAdjust="0"/>
  </p:normalViewPr>
  <p:slideViewPr>
    <p:cSldViewPr>
      <p:cViewPr>
        <p:scale>
          <a:sx n="90" d="100"/>
          <a:sy n="90" d="100"/>
        </p:scale>
        <p:origin x="-4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5E0CC-4B89-4AC3-842E-B05CE7201E34}" type="datetimeFigureOut">
              <a:rPr lang="en-US" smtClean="0"/>
              <a:pPr/>
              <a:t>7/5/2012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63E5-C96B-4A86-B877-BF2FC247B3D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46E9A-6A3C-43E9-B69D-240F338B884D}" type="datetimeFigureOut">
              <a:rPr lang="en-US" smtClean="0"/>
              <a:pPr/>
              <a:t>7/5/2012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8663" y="511175"/>
            <a:ext cx="3405187" cy="2554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252" y="3234928"/>
            <a:ext cx="7954010" cy="306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1790" y="6468674"/>
            <a:ext cx="4308422" cy="3405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5336B-540E-4355-A45F-1BE3C841E927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000" baseline="0" dirty="0" smtClean="0">
              <a:latin typeface="+mn-lt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GB" sz="10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GB" sz="10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10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11</a:t>
            </a:fld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24 Schematic of the relative proportion of each UK NEA Broad Habitat found in the UK and its constituent countries.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percentage values for each Broad Habitat are shown in Table 2. Colours of segments correspond to Broad Habitat colours in column 1 of Table 2. The size of each country chart is relative to the total area of land and sea (within 12 nautical miles) of the UK. Source: Area of Mountains, Moorlands and Heaths, Seminatural Grasslands, Enclosed Farmland, Woodlands, Freshwater habitats and total UK land area derived from the Countryside Survey 2007 (Carey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 al. 2008);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Urban, Coastal Margins and total land area of each country estimated from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Land Cover Map 2000 project (Fuller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 al. 2002); Area of Marine habitat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estimated by UNEP-WCMC by using spatial analysis to calculate that enclosed by the 12 nautical mile limit around the UK.</a:t>
            </a:r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2 Estimate of the total area ('000 hectares; ha) and proportion (%) of the eight UK NEA Broad Habitats in the UK and each of its constituent countries.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Source: Area of Mountains, Moorlands and Heaths, Semi-natural Grasslands, Enclosed Farmland, Woodlands, Freshwater* habitats and total UK land area derived from the Countryside Survey 2007 (Carey et al. 2008); Urban, Coastal Margins and total land area of each country estimated from the Land Cover Map 2000 project (Fuller </a:t>
            </a:r>
            <a:r>
              <a:rPr lang="en-U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 al. 2002);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Area of Marine habitat estimated by UNEP-WCMC by using spatial analysis to calculate that enclosed by the 12 nautical mile limit around the UK. *Estimates for Freshwater habitats only include Standing Waters and Rivers and Streams.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12</a:t>
            </a:fld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dirty="0" smtClean="0">
                <a:latin typeface="+mn-lt"/>
              </a:rPr>
              <a:t>Figure 13 Relative importance of, and trends in, the impact of direct drivers on UK NEA Broad Habitat extent and condition. </a:t>
            </a:r>
            <a:r>
              <a:rPr lang="en-US" sz="1200" i="1" dirty="0" smtClean="0">
                <a:latin typeface="+mn-lt"/>
              </a:rPr>
              <a:t>Cell colour </a:t>
            </a:r>
            <a:r>
              <a:rPr lang="en-US" sz="1200" dirty="0" smtClean="0">
                <a:latin typeface="+mn-lt"/>
              </a:rPr>
              <a:t>indicates the impact to date of each driver on extent and condition of Broad Habitats since the 1940s. The </a:t>
            </a:r>
            <a:r>
              <a:rPr lang="en-US" sz="1200" i="1" dirty="0" smtClean="0">
                <a:latin typeface="+mn-lt"/>
              </a:rPr>
              <a:t>arrows </a:t>
            </a:r>
            <a:r>
              <a:rPr lang="en-US" sz="1200" dirty="0" smtClean="0">
                <a:latin typeface="+mn-lt"/>
              </a:rPr>
              <a:t>indicate the current (since 1990s) and ongoing trend in the impact of the driver on extent and condition of the Broad Habitat. Change in both impacts and trends</a:t>
            </a:r>
            <a:r>
              <a:rPr lang="en-US" sz="1200" baseline="0" dirty="0" smtClean="0">
                <a:latin typeface="+mn-lt"/>
              </a:rPr>
              <a:t> can be positive or negative. </a:t>
            </a:r>
            <a:r>
              <a:rPr lang="en-US" sz="1200" dirty="0" smtClean="0">
                <a:latin typeface="+mn-lt"/>
              </a:rPr>
              <a:t>This figure is based on information synthesized from each Broad Habitat chapter of the UK NEA Technical Report (Chapters 5–12) and expert opinion. This figure presents UK-wide impacts and trends, and so may be different from those in specific sub-habitats or regions; however more details can be found in the individual Broad Habitat chapters. *Habitat change</a:t>
            </a:r>
            <a:r>
              <a:rPr lang="en-US" sz="1200" baseline="0" dirty="0" smtClean="0">
                <a:latin typeface="+mn-lt"/>
              </a:rPr>
              <a:t> can be a result of either land use change or deterioration/improvement in the condition of the habitat.</a:t>
            </a:r>
            <a:endParaRPr lang="en-US" sz="1200" dirty="0" smtClean="0">
              <a:latin typeface="+mn-lt"/>
            </a:endParaRPr>
          </a:p>
          <a:p>
            <a:endParaRPr lang="en-GB" sz="120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15</a:t>
            </a:fld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1" dirty="0" smtClean="0"/>
              <a:t>Figure 14 The relative importance of, and trends in, the impacts of direct drivers on UK ecosystem services.</a:t>
            </a:r>
            <a:r>
              <a:rPr lang="en-GB" sz="1200" dirty="0" smtClean="0"/>
              <a:t> </a:t>
            </a:r>
            <a:r>
              <a:rPr lang="en-GB" sz="1200" i="1" dirty="0" smtClean="0"/>
              <a:t>Cell colour</a:t>
            </a:r>
            <a:r>
              <a:rPr lang="en-GB" sz="1200" dirty="0" smtClean="0"/>
              <a:t> indicates the impact to date of each driver on service delivery since the 1940s. The </a:t>
            </a:r>
            <a:r>
              <a:rPr lang="en-GB" sz="1200" i="1" dirty="0" smtClean="0"/>
              <a:t>arrows </a:t>
            </a:r>
            <a:r>
              <a:rPr lang="en-GB" sz="1200" dirty="0" smtClean="0"/>
              <a:t>indicate the current (since the 1990s) and ongoing trend in the impact of the driver on service delivery. Change in both impacts and trends can be positive</a:t>
            </a:r>
            <a:r>
              <a:rPr lang="en-GB" sz="1200" baseline="0" dirty="0" smtClean="0"/>
              <a:t> or negative. </a:t>
            </a:r>
            <a:r>
              <a:rPr lang="en-GB" sz="1200" dirty="0" smtClean="0"/>
              <a:t>This figure is based on information synthesised from the biodiversity and ecosystem service chapters of the UK NEA (Chapter 4; Chapter 13–16), as well as expert opinion. This figure presents UK-wide impacts and trends so may be different from those for specific final ecosystem services; however, more details can be found in the biodiversity and ecosystem service chapters. </a:t>
            </a:r>
            <a:r>
              <a:rPr lang="en-US" sz="1200" dirty="0" smtClean="0">
                <a:latin typeface="+mn-lt"/>
              </a:rPr>
              <a:t>*Habitat change</a:t>
            </a:r>
            <a:r>
              <a:rPr lang="en-US" sz="1200" baseline="0" dirty="0" smtClean="0">
                <a:latin typeface="+mn-lt"/>
              </a:rPr>
              <a:t> can be a result of either land use change or deterioration/improvement in the condition of the habitat.</a:t>
            </a: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16</a:t>
            </a:fld>
            <a:endParaRPr lang="en-GB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dirty="0" smtClean="0"/>
              <a:t>Figure 19 </a:t>
            </a:r>
            <a:r>
              <a:rPr lang="en-US" sz="1200" dirty="0" smtClean="0"/>
              <a:t>Economic values that would</a:t>
            </a:r>
            <a:r>
              <a:rPr lang="en-US" sz="1200" baseline="0" dirty="0" smtClean="0"/>
              <a:t> arise from a change of land use from farming to multi-purpose woodland in Wales (£ per year). *Unlike other values which are on a per hectare basis, the recreation is valued using one site per 5 km grid; this captures the fact that once a woodland site is established the per hectare recreational value of establishing a second site is not constant but diminishes significantly and to air on the side of caution we take that marginal value as being zero. </a:t>
            </a:r>
            <a:r>
              <a:rPr lang="en-US" sz="1200" dirty="0" smtClean="0"/>
              <a:t>Source: adapted from Bateman </a:t>
            </a:r>
            <a:r>
              <a:rPr lang="en-US" sz="1200" i="1" dirty="0" smtClean="0"/>
              <a:t>et al. </a:t>
            </a:r>
            <a:r>
              <a:rPr lang="en-US" sz="1200" dirty="0" smtClean="0"/>
              <a:t>(2002, 2003) and Bateman (2009) and reproduced</a:t>
            </a:r>
            <a:r>
              <a:rPr lang="en-US" sz="1200" baseline="0" dirty="0" smtClean="0"/>
              <a:t> with permission from Elesiver © (2009)</a:t>
            </a:r>
            <a:r>
              <a:rPr lang="en-US" sz="120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32</a:t>
            </a:fld>
            <a:endParaRPr lang="en-GB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22 Spatial distribution of changes from the baseline in five ecosystem service related goods (agricultural production (FGM: Farm Gross Margin); greenhouse gas (GHG) emissions; recreation; urban greenspace; biodiversity) under the </a:t>
            </a:r>
            <a:r>
              <a:rPr lang="en-US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Nature@Work scenario (upper row) and the World Markets scenario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(lower row) for Great Britain.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38</a:t>
            </a:fld>
            <a:endParaRPr lang="en-GB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Examples</a:t>
            </a:r>
            <a:r>
              <a:rPr lang="en-GB" baseline="0" dirty="0" smtClean="0"/>
              <a:t> of chapters in the Technical report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44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endParaRPr lang="en-GB" sz="1000" dirty="0" smtClean="0">
              <a:latin typeface="+mn-lt"/>
            </a:endParaRPr>
          </a:p>
          <a:p>
            <a:pPr>
              <a:buFont typeface="Arial" pitchFamily="34" charset="0"/>
              <a:buNone/>
            </a:pPr>
            <a:endParaRPr lang="en-GB" sz="1000" baseline="0" dirty="0" smtClean="0">
              <a:latin typeface="+mn-lt"/>
            </a:endParaRPr>
          </a:p>
          <a:p>
            <a:pPr>
              <a:buFont typeface="Arial" pitchFamily="34" charset="0"/>
              <a:buNone/>
            </a:pPr>
            <a:endParaRPr lang="en-GB" sz="100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Font typeface="Arial" pitchFamily="34" charset="0"/>
              <a:buNone/>
            </a:pPr>
            <a:endParaRPr lang="en-GB" sz="1100" baseline="0" dirty="0" smtClean="0">
              <a:latin typeface="Calibri" pitchFamily="34" charset="0"/>
            </a:endParaRPr>
          </a:p>
          <a:p>
            <a:pPr marL="228600" indent="-228600">
              <a:buFont typeface="Arial" pitchFamily="34" charset="0"/>
              <a:buNone/>
            </a:pPr>
            <a:endParaRPr lang="en-US" sz="1100" baseline="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sz="1100" baseline="0" dirty="0" smtClean="0"/>
              <a:t>The UK NEA aimed to be an </a:t>
            </a:r>
            <a:r>
              <a:rPr lang="en-GB" sz="1100" b="1" baseline="0" dirty="0" smtClean="0"/>
              <a:t>inclusive &amp; owned process </a:t>
            </a:r>
          </a:p>
          <a:p>
            <a:pPr>
              <a:buFont typeface="Arial" pitchFamily="34" charset="0"/>
              <a:buChar char="•"/>
            </a:pPr>
            <a:endParaRPr lang="en-GB" sz="1100" baseline="0" dirty="0" smtClean="0"/>
          </a:p>
          <a:p>
            <a:pPr>
              <a:buFont typeface="Arial" pitchFamily="34" charset="0"/>
              <a:buChar char="•"/>
            </a:pPr>
            <a:r>
              <a:rPr lang="en-GB" sz="1100" baseline="0" dirty="0" smtClean="0"/>
              <a:t>Expert Panel – academics - provided expertise and </a:t>
            </a:r>
            <a:r>
              <a:rPr lang="en-GB" sz="1100" b="1" baseline="0" dirty="0" smtClean="0"/>
              <a:t>advised on assessment process</a:t>
            </a:r>
            <a:r>
              <a:rPr lang="en-GB" sz="1100" baseline="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GB" sz="1100" dirty="0" smtClean="0"/>
          </a:p>
          <a:p>
            <a:pPr>
              <a:buFont typeface="Arial" pitchFamily="34" charset="0"/>
              <a:buChar char="•"/>
            </a:pPr>
            <a:r>
              <a:rPr lang="en-GB" sz="1100" baseline="0" dirty="0" smtClean="0"/>
              <a:t>Client group: Department for Environment, Food and Rural Affairs (</a:t>
            </a:r>
            <a:r>
              <a:rPr lang="en-GB" sz="1100" b="1" baseline="0" dirty="0" smtClean="0"/>
              <a:t>Defra</a:t>
            </a:r>
            <a:r>
              <a:rPr lang="en-GB" sz="1100" baseline="0" dirty="0" smtClean="0"/>
              <a:t>) / the </a:t>
            </a:r>
            <a:r>
              <a:rPr lang="en-GB" sz="1100" b="1" baseline="0" dirty="0" smtClean="0"/>
              <a:t>devolved governments </a:t>
            </a:r>
            <a:r>
              <a:rPr lang="en-GB" sz="1100" baseline="0" dirty="0" smtClean="0"/>
              <a:t>-  Scottish Government / Welsh Assembly / Northern Ireland Environment Agency / plus CCW &amp;  </a:t>
            </a:r>
            <a:r>
              <a:rPr lang="en-GB" sz="1100" b="1" baseline="0" dirty="0" smtClean="0"/>
              <a:t>2 research councils </a:t>
            </a:r>
            <a:r>
              <a:rPr lang="en-GB" sz="1100" baseline="0" dirty="0" smtClean="0"/>
              <a:t>- Natural Environment RC and Economic and Social RC</a:t>
            </a:r>
          </a:p>
          <a:p>
            <a:pPr>
              <a:buFont typeface="Arial" pitchFamily="34" charset="0"/>
              <a:buChar char="•"/>
            </a:pPr>
            <a:endParaRPr lang="en-GB" sz="1100" baseline="0" dirty="0" smtClean="0"/>
          </a:p>
          <a:p>
            <a:pPr>
              <a:buFont typeface="Arial" pitchFamily="34" charset="0"/>
              <a:buChar char="•"/>
            </a:pPr>
            <a:r>
              <a:rPr lang="en-GB" sz="1100" baseline="0" dirty="0" smtClean="0"/>
              <a:t>User Group: - </a:t>
            </a:r>
            <a:r>
              <a:rPr lang="en-GB" sz="1100" b="1" baseline="0" dirty="0" smtClean="0"/>
              <a:t>ensure outputs were relevant for different audiences </a:t>
            </a:r>
            <a:r>
              <a:rPr lang="en-GB" sz="1100" baseline="0" dirty="0" smtClean="0"/>
              <a:t>- includes a mix of environmental agencies / NGO’s / companies from the private sector and other government departments e.g. JNCC, </a:t>
            </a:r>
            <a:r>
              <a:rPr lang="en-GB" sz="1100" b="1" baseline="0" dirty="0" smtClean="0"/>
              <a:t>Natural England</a:t>
            </a:r>
            <a:r>
              <a:rPr lang="en-GB" sz="1100" baseline="0" dirty="0" smtClean="0"/>
              <a:t>, the Wildlife Trust, the </a:t>
            </a:r>
            <a:r>
              <a:rPr lang="en-GB" sz="1100" b="1" baseline="0" dirty="0" smtClean="0"/>
              <a:t>Department of Health </a:t>
            </a:r>
            <a:r>
              <a:rPr lang="en-GB" sz="1100" baseline="0" dirty="0" smtClean="0"/>
              <a:t>and the </a:t>
            </a:r>
            <a:r>
              <a:rPr lang="en-GB" sz="1100" b="1" baseline="0" dirty="0" smtClean="0"/>
              <a:t>Association of Electricity Producers</a:t>
            </a:r>
            <a:r>
              <a:rPr lang="en-GB" sz="1100" baseline="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GB" sz="1100" baseline="0" dirty="0" smtClean="0"/>
          </a:p>
          <a:p>
            <a:pPr>
              <a:buFont typeface="Arial" pitchFamily="34" charset="0"/>
              <a:buChar char="•"/>
            </a:pPr>
            <a:r>
              <a:rPr lang="en-GB" sz="1100" baseline="0" dirty="0" smtClean="0"/>
              <a:t>Secretariat – </a:t>
            </a:r>
            <a:r>
              <a:rPr lang="en-GB" sz="1100" b="1" baseline="0" dirty="0" smtClean="0"/>
              <a:t>coordinated</a:t>
            </a:r>
            <a:r>
              <a:rPr lang="en-GB" sz="1100" baseline="0" dirty="0" smtClean="0"/>
              <a:t> the assessment process, led on the </a:t>
            </a:r>
            <a:r>
              <a:rPr lang="en-GB" sz="1100" b="1" baseline="0" dirty="0" smtClean="0"/>
              <a:t>stakeholder engagement</a:t>
            </a:r>
            <a:r>
              <a:rPr lang="en-GB" sz="1100" baseline="0" dirty="0" smtClean="0"/>
              <a:t>, sourced data etc..</a:t>
            </a:r>
          </a:p>
          <a:p>
            <a:pPr>
              <a:buFont typeface="Arial" pitchFamily="34" charset="0"/>
              <a:buNone/>
            </a:pPr>
            <a:endParaRPr lang="en-GB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669665-3945-44A3-91CB-DE2249EA78BB}" type="slidenum">
              <a:rPr lang="en-US">
                <a:latin typeface="Arial" charset="0"/>
              </a:rPr>
              <a:pPr/>
              <a:t>5</a:t>
            </a:fld>
            <a:endParaRPr lang="en-US" dirty="0">
              <a:latin typeface="Arial" charset="0"/>
            </a:endParaRPr>
          </a:p>
        </p:txBody>
      </p:sp>
      <p:sp>
        <p:nvSpPr>
          <p:cNvPr id="2048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4" name="Notes Placeholder 2"/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en-GB" dirty="0" smtClean="0"/>
              <a:t>UK </a:t>
            </a:r>
            <a:r>
              <a:rPr lang="en-GB" dirty="0" smtClean="0"/>
              <a:t>ecosystems are classified</a:t>
            </a:r>
            <a:r>
              <a:rPr lang="en-GB" baseline="0" dirty="0" smtClean="0"/>
              <a:t> into 8 sets of Broad Habitats which match on to other assessments and data collection processes such as the Countryside survey 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endParaRPr lang="en-GB" baseline="0" dirty="0" smtClean="0"/>
          </a:p>
        </p:txBody>
      </p:sp>
      <p:sp>
        <p:nvSpPr>
          <p:cNvPr id="20485" name="Slide Number Placeholder 3"/>
          <p:cNvSpPr txBox="1">
            <a:spLocks noGrp="1"/>
          </p:cNvSpPr>
          <p:nvPr/>
        </p:nvSpPr>
        <p:spPr bwMode="auto">
          <a:xfrm>
            <a:off x="5631790" y="6468674"/>
            <a:ext cx="430842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E1E7BD29-67AE-45E9-B4D5-37C80300E744}" type="slidenum">
              <a:rPr lang="en-GB" sz="1200"/>
              <a:pPr algn="r" eaLnBrk="0" hangingPunct="0"/>
              <a:t>5</a:t>
            </a:fld>
            <a:endParaRPr lang="en-GB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Ecosystem </a:t>
            </a:r>
            <a:r>
              <a:rPr lang="en-US" dirty="0" smtClean="0"/>
              <a:t>services</a:t>
            </a:r>
            <a:r>
              <a:rPr lang="en-US" baseline="0" dirty="0" smtClean="0"/>
              <a:t> followed MA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Support – provide E functions that enable all the other 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Regul – regulation of E processes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Prov – products obtained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aseline="0" dirty="0" smtClean="0"/>
              <a:t>Cult – non-material benefits we obtain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100" baseline="0" dirty="0" smtClean="0"/>
              <a:t>BUILDS ON MA FRAMEWORK – EMPHASIZING THE ROLE OF ESS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100" baseline="0" dirty="0" smtClean="0"/>
              <a:t> Structured around the processes that link human societies with their well-being and the environment.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1100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100" baseline="0" dirty="0" smtClean="0"/>
              <a:t>Explores the drivers of change impacting on ecosystems and the services which flow from them to deliver a range of goods that we value individually and as a society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GB" sz="11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Published in June 2011</a:t>
            </a:r>
          </a:p>
          <a:p>
            <a:r>
              <a:rPr lang="en-GB" baseline="0" dirty="0" smtClean="0"/>
              <a:t> </a:t>
            </a:r>
            <a:endParaRPr lang="en-GB" baseline="0" dirty="0" smtClean="0"/>
          </a:p>
          <a:p>
            <a:r>
              <a:rPr lang="en-GB" baseline="0" dirty="0" smtClean="0"/>
              <a:t>Synthesis summaries the </a:t>
            </a:r>
            <a:r>
              <a:rPr lang="en-GB" baseline="0" dirty="0" smtClean="0"/>
              <a:t>high level Key messages &amp; findings for decision makers</a:t>
            </a:r>
          </a:p>
          <a:p>
            <a:endParaRPr lang="en-GB" baseline="0" dirty="0" smtClean="0"/>
          </a:p>
          <a:p>
            <a:r>
              <a:rPr lang="en-GB" baseline="0" dirty="0" smtClean="0"/>
              <a:t>Tech Report provides an evidence base. The chapters are available to download from the NEA website</a:t>
            </a:r>
          </a:p>
          <a:p>
            <a:r>
              <a:rPr lang="en-GB" baseline="0" dirty="0" smtClean="0"/>
              <a:t>Consists of 27 chapters including the methodology,  assessing the status and trends in ecosystems and ES, the 3 measures of well-being value, plausible scenarios and response options and 4 country syntheses.</a:t>
            </a:r>
          </a:p>
          <a:p>
            <a:endParaRPr lang="en-GB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5336B-540E-4355-A45F-1BE3C841E927}" type="slidenum">
              <a:rPr lang="en-GB" smtClean="0"/>
              <a:pPr/>
              <a:t>9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NEA-presentation-template_MS-97-2003_17Aug-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AF2F0-4CBC-466B-B771-EC41BD23C28F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BB827-905F-40AC-8B16-E0FD466E4FF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89BC0-3875-4FA1-9815-9F55984B1B80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87BB1-5FCE-4E38-B038-48663D6B048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3D4A7-07A1-4391-91E7-C90E672628B3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D0209-F579-4B6E-878E-95C80BB2368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/>
            </a:lvl1pPr>
            <a:lvl2pPr>
              <a:buFont typeface="Wingdings" pitchFamily="2" charset="2"/>
              <a:buChar char="Ø"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CE04D-0F13-4F46-B145-FEAC3EE272E0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684FC-7FDC-4302-AF1F-527418E492F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39FC-5480-4F73-A6AA-D1A505BE1E79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0A845-102A-47D5-8718-B38F9C95D0B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33C58-DDE8-444B-A211-5DC4018287E6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383A6-EE16-4679-BE9E-8834F3FD2A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A9930-60A1-45CB-8AE2-E53AAD3AF38A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EF2FA-3554-4BD8-A58A-D0D73B291C0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648AF-383B-44DA-8128-A666923C60D3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CD58-E93E-4E9A-9659-ED964F032D8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0B6D4-3564-4D2C-B5C3-5555B38AFACA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A2DBB-83D7-4FEB-92C3-1495AEB577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C5A4B-5AFE-4A17-A487-9E613192F1A4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E2B92-F2B6-4F9A-8B26-FBB717E2F35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854A1-5AB3-49DE-B0E7-B03ECE1C9E14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D2AFF-5918-4897-89DF-DBDD9A1AA2E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16C3B9-0D33-4A51-AF3E-40D519EDB06D}" type="datetimeFigureOut">
              <a:rPr lang="en-US"/>
              <a:pPr>
                <a:defRPr/>
              </a:pPr>
              <a:t>7/5/2012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C5E08E-3FEA-4910-9384-1D4986DFD63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1" name="Picture 6" descr="Untitled-1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3717032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007A37"/>
                </a:solidFill>
                <a:latin typeface="Arial" pitchFamily="34" charset="0"/>
                <a:cs typeface="Arial" pitchFamily="34" charset="0"/>
              </a:rPr>
              <a:t>Understanding Nature’s Value to Society</a:t>
            </a:r>
            <a:endParaRPr lang="en-US" sz="2800" b="1" dirty="0">
              <a:solidFill>
                <a:srgbClr val="007A37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8E40"/>
                </a:solidFill>
              </a:rPr>
              <a:t>UK NEA Synthesis</a:t>
            </a:r>
            <a:endParaRPr lang="en-GB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Distribution and variability of UK habitats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 UK, its people and its ecosystems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Changes in the last 60 years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Present challenges and the future outlook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Responding to the challenges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Moving forward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ynthesis_Figure12_HabitatMap_14May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19360" y="188640"/>
            <a:ext cx="5537018" cy="6480720"/>
          </a:xfrm>
        </p:spPr>
      </p:pic>
      <p:sp>
        <p:nvSpPr>
          <p:cNvPr id="5" name="Rectangle 4"/>
          <p:cNvSpPr/>
          <p:nvPr/>
        </p:nvSpPr>
        <p:spPr>
          <a:xfrm>
            <a:off x="2123728" y="188640"/>
            <a:ext cx="331236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890288" y="93104"/>
            <a:ext cx="144016" cy="6751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1743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b="1" dirty="0" smtClean="0"/>
              <a:t>UK lacks extremes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849486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b="1" dirty="0" smtClean="0"/>
              <a:t>But is remarkably variable (biophysically, ecologically &amp; socially)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28184" y="1096288"/>
            <a:ext cx="277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 smtClean="0">
                <a:solidFill>
                  <a:srgbClr val="00B050"/>
                </a:solidFill>
              </a:rPr>
              <a:t>Distribution of UK habitats</a:t>
            </a:r>
            <a:endParaRPr lang="en-GB" sz="2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ynthesis_Figure24_PieChartsNoKey_14May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2808312" cy="6008211"/>
          </a:xfrm>
        </p:spPr>
      </p:pic>
      <p:pic>
        <p:nvPicPr>
          <p:cNvPr id="6" name="Picture 5" descr="Synthesis_Figure24_Key_14May20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3552" y="188640"/>
            <a:ext cx="3221736" cy="1575816"/>
          </a:xfrm>
          <a:prstGeom prst="rect">
            <a:avLst/>
          </a:prstGeom>
        </p:spPr>
      </p:pic>
      <p:pic>
        <p:nvPicPr>
          <p:cNvPr id="4" name="Picture 3" descr="Synthesis_Table2_HabitatArea_16May20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1766761"/>
            <a:ext cx="6048672" cy="43265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84168" y="44624"/>
            <a:ext cx="277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 smtClean="0">
                <a:solidFill>
                  <a:srgbClr val="00B050"/>
                </a:solidFill>
              </a:rPr>
              <a:t>Distribution of UK habitats</a:t>
            </a:r>
            <a:endParaRPr lang="en-GB" sz="26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98072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Variability impacts on how systems are managed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The UK, its people and its ecosystems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UK is a small, densely populated island nation and the first industrialised country in the world</a:t>
            </a:r>
          </a:p>
          <a:p>
            <a:r>
              <a:rPr lang="en-GB" dirty="0" smtClean="0"/>
              <a:t>80% population live in urban areas and for some the natural world is something ‘out there’</a:t>
            </a:r>
          </a:p>
          <a:p>
            <a:r>
              <a:rPr lang="en-GB" dirty="0" smtClean="0"/>
              <a:t>BUT we are all reliant on benefits we derive from the natural world for well-being and economic prosperity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Benefits derived from natural systems are constantly under-valued (in both economic analysis and decision-making)</a:t>
            </a:r>
          </a:p>
          <a:p>
            <a:r>
              <a:rPr lang="en-GB" dirty="0" smtClean="0"/>
              <a:t>Ecosystem and ecosystem services are constantly changing </a:t>
            </a:r>
          </a:p>
          <a:p>
            <a:pPr lvl="1"/>
            <a:r>
              <a:rPr lang="en-GB" dirty="0" smtClean="0"/>
              <a:t>Changes are driven by societal changes</a:t>
            </a:r>
          </a:p>
          <a:p>
            <a:pPr lvl="1"/>
            <a:r>
              <a:rPr lang="en-GB" dirty="0" smtClean="0"/>
              <a:t>Changes influence our demand for goods and services &amp; how resources are managed</a:t>
            </a:r>
          </a:p>
          <a:p>
            <a:r>
              <a:rPr lang="en-GB" dirty="0" smtClean="0"/>
              <a:t>Change has been greatest in past 60-years</a:t>
            </a:r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UK, its people and its ecosystems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Synthesis_Figure13_DriversTrafficLight_BH_16May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9167" y="48392"/>
            <a:ext cx="8675321" cy="66884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Synthesis_Figure14_DriversTrafficLight_ESS_16May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5174" y="27809"/>
            <a:ext cx="5621122" cy="68045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Late 1940s onwards: emphasis on maximizing production of goods to meet needs for food, fibre, timber energy &amp; water</a:t>
            </a:r>
          </a:p>
          <a:p>
            <a:r>
              <a:rPr lang="en-GB" dirty="0" smtClean="0"/>
              <a:t>Driven by:</a:t>
            </a:r>
          </a:p>
          <a:p>
            <a:pPr lvl="1"/>
            <a:r>
              <a:rPr lang="en-GB" dirty="0" smtClean="0"/>
              <a:t>Market forces</a:t>
            </a:r>
          </a:p>
          <a:p>
            <a:pPr lvl="1"/>
            <a:r>
              <a:rPr lang="en-GB" dirty="0" smtClean="0"/>
              <a:t>Government policy</a:t>
            </a:r>
          </a:p>
          <a:p>
            <a:pPr lvl="1"/>
            <a:r>
              <a:rPr lang="en-GB" dirty="0" smtClean="0"/>
              <a:t>Subsidies promoting production and infrastructure development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565104"/>
          </a:xfrm>
        </p:spPr>
        <p:txBody>
          <a:bodyPr/>
          <a:lstStyle/>
          <a:p>
            <a:r>
              <a:rPr lang="en-GB" sz="2800" dirty="0" smtClean="0"/>
              <a:t>Productivity increases:</a:t>
            </a:r>
          </a:p>
          <a:p>
            <a:pPr lvl="1"/>
            <a:r>
              <a:rPr lang="en-GB" sz="2400" dirty="0" smtClean="0"/>
              <a:t>Area under crops (↑40% England)</a:t>
            </a:r>
          </a:p>
          <a:p>
            <a:pPr lvl="1"/>
            <a:r>
              <a:rPr lang="en-GB" sz="2400" dirty="0" smtClean="0"/>
              <a:t>Crop yields per hectare (4x)</a:t>
            </a:r>
          </a:p>
          <a:p>
            <a:pPr lvl="1"/>
            <a:r>
              <a:rPr lang="en-GB" sz="2400" dirty="0" smtClean="0"/>
              <a:t>Milk yield (2x)</a:t>
            </a:r>
          </a:p>
          <a:p>
            <a:pPr lvl="1"/>
            <a:r>
              <a:rPr lang="en-GB" sz="2400" dirty="0" smtClean="0"/>
              <a:t>Softwood production </a:t>
            </a:r>
          </a:p>
          <a:p>
            <a:endParaRPr lang="en-GB" sz="2800" dirty="0" smtClean="0"/>
          </a:p>
        </p:txBody>
      </p:sp>
      <p:pic>
        <p:nvPicPr>
          <p:cNvPr id="4" name="Content Placeholder 4" descr="Synthesis_Figure01_WheatCrop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07904" y="1628800"/>
            <a:ext cx="5348054" cy="426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322712" cy="4565104"/>
          </a:xfrm>
        </p:spPr>
        <p:txBody>
          <a:bodyPr/>
          <a:lstStyle/>
          <a:p>
            <a:r>
              <a:rPr lang="en-GB" sz="2800" dirty="0" smtClean="0"/>
              <a:t>Productivity declines:</a:t>
            </a:r>
          </a:p>
          <a:p>
            <a:pPr lvl="1"/>
            <a:r>
              <a:rPr lang="en-GB" sz="2400" dirty="0" smtClean="0"/>
              <a:t>Fish landings: ↓50%</a:t>
            </a:r>
          </a:p>
          <a:p>
            <a:endParaRPr lang="en-GB" sz="2800" dirty="0" smtClean="0"/>
          </a:p>
        </p:txBody>
      </p:sp>
      <p:pic>
        <p:nvPicPr>
          <p:cNvPr id="5" name="Content Placeholder 5" descr="Synthesis_Figure02_FisheriesCatch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31840" y="1484784"/>
            <a:ext cx="5760640" cy="448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74720"/>
          </a:xfrm>
        </p:spPr>
        <p:txBody>
          <a:bodyPr/>
          <a:lstStyle/>
          <a:p>
            <a:pPr algn="l"/>
            <a:r>
              <a:rPr lang="en-US" sz="3200" b="1" dirty="0" smtClean="0">
                <a:solidFill>
                  <a:srgbClr val="007A37"/>
                </a:solidFill>
              </a:rPr>
              <a:t>The need for a UK ecosystem assessment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85720" y="1428736"/>
            <a:ext cx="8358246" cy="481171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2000" b="1" dirty="0" smtClean="0">
                <a:latin typeface="Calibri" pitchFamily="34" charset="0"/>
              </a:rPr>
              <a:t>2005: </a:t>
            </a:r>
            <a:r>
              <a:rPr lang="en-GB" sz="2000" dirty="0" smtClean="0">
                <a:latin typeface="Calibri" pitchFamily="34" charset="0"/>
              </a:rPr>
              <a:t>Millennium Ecosystem Assessment (MA) published.</a:t>
            </a:r>
          </a:p>
          <a:p>
            <a:pPr lvl="1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Assessed the consequences of global ecosystem change for human well-being</a:t>
            </a:r>
          </a:p>
          <a:p>
            <a:pPr lvl="1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Actions required to ensure conservation and sustainable use of ecosystems</a:t>
            </a:r>
          </a:p>
          <a:p>
            <a:pPr lvl="1">
              <a:spcBef>
                <a:spcPts val="1200"/>
              </a:spcBef>
              <a:buNone/>
            </a:pPr>
            <a:endParaRPr lang="en-GB" sz="18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en-GB" sz="2000" b="1" dirty="0" smtClean="0">
                <a:latin typeface="Calibri" pitchFamily="34" charset="0"/>
              </a:rPr>
              <a:t>2007: </a:t>
            </a:r>
            <a:r>
              <a:rPr lang="en-GB" sz="2000" dirty="0" smtClean="0">
                <a:latin typeface="Calibri" pitchFamily="34" charset="0"/>
              </a:rPr>
              <a:t>UK House of Commons Environmental Audit Committee recommended that, </a:t>
            </a:r>
            <a:r>
              <a:rPr lang="en-GB" sz="1800" i="1" dirty="0" smtClean="0">
                <a:latin typeface="Calibri" pitchFamily="34" charset="0"/>
              </a:rPr>
              <a:t>‘ultimately the Government should conduct a full MA-type assessment for the UK to enable the identification and development of effective policy responses to ecosystem service degradation’.</a:t>
            </a:r>
          </a:p>
          <a:p>
            <a:pPr>
              <a:spcBef>
                <a:spcPts val="1200"/>
              </a:spcBef>
              <a:buNone/>
            </a:pPr>
            <a:endParaRPr lang="en-GB" sz="1800" dirty="0" smtClean="0">
              <a:latin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b="1" dirty="0" smtClean="0"/>
              <a:t>2008: </a:t>
            </a:r>
            <a:r>
              <a:rPr lang="en-GB" sz="2000" dirty="0" smtClean="0">
                <a:latin typeface="Calibri" pitchFamily="34" charset="0"/>
              </a:rPr>
              <a:t>Secretary for State for Defra, Hilary Benn, announced Ecosystem Assessment for England.</a:t>
            </a:r>
          </a:p>
          <a:p>
            <a:pPr lvl="1">
              <a:spcBef>
                <a:spcPts val="1200"/>
              </a:spcBef>
            </a:pPr>
            <a:r>
              <a:rPr lang="en-GB" sz="1800" dirty="0" smtClean="0">
                <a:latin typeface="Calibri" pitchFamily="34" charset="0"/>
              </a:rPr>
              <a:t>Expanded to include Scotland, Wales &amp; Northern Ireland with a start in 2009.</a:t>
            </a:r>
            <a:endParaRPr lang="en-GB" sz="1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65104"/>
          </a:xfrm>
        </p:spPr>
        <p:txBody>
          <a:bodyPr/>
          <a:lstStyle/>
          <a:p>
            <a:r>
              <a:rPr lang="en-GB" dirty="0" smtClean="0"/>
              <a:t>Gains in production have impacted on other ecosystems and ecosystem services:</a:t>
            </a:r>
          </a:p>
          <a:p>
            <a:pPr lvl="1"/>
            <a:r>
              <a:rPr lang="en-GB" dirty="0" smtClean="0"/>
              <a:t>90% decline in semi-natural grasslands (through conversion)</a:t>
            </a:r>
          </a:p>
          <a:p>
            <a:pPr lvl="1"/>
            <a:r>
              <a:rPr lang="en-GB" dirty="0" smtClean="0"/>
              <a:t>Fertiliser run-off impacted aquatic systems</a:t>
            </a:r>
          </a:p>
          <a:p>
            <a:pPr lvl="1"/>
            <a:r>
              <a:rPr lang="en-GB" dirty="0" smtClean="0"/>
              <a:t>Coniferous forest plantations at the expense of other habitats and most comprised of non-native species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3322712" cy="4565104"/>
          </a:xfrm>
        </p:spPr>
        <p:txBody>
          <a:bodyPr/>
          <a:lstStyle/>
          <a:p>
            <a:r>
              <a:rPr lang="en-GB" sz="2800" dirty="0" smtClean="0"/>
              <a:t>Biodiversity has also declined</a:t>
            </a:r>
          </a:p>
          <a:p>
            <a:pPr lvl="1"/>
            <a:r>
              <a:rPr lang="en-GB" sz="2400" dirty="0" smtClean="0"/>
              <a:t>Farmland Bird Index: 43% decline </a:t>
            </a:r>
          </a:p>
          <a:p>
            <a:pPr lvl="1">
              <a:buNone/>
            </a:pPr>
            <a:endParaRPr lang="en-GB" sz="2400" dirty="0" smtClean="0"/>
          </a:p>
          <a:p>
            <a:pPr>
              <a:buNone/>
            </a:pPr>
            <a:endParaRPr lang="en-GB" sz="2400" dirty="0" smtClean="0"/>
          </a:p>
        </p:txBody>
      </p:sp>
      <p:pic>
        <p:nvPicPr>
          <p:cNvPr id="6" name="Content Placeholder 4" descr="Synthesis_Figure03_FarmlandBirdIndex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47864" y="1473104"/>
            <a:ext cx="5760640" cy="476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65104"/>
          </a:xfrm>
        </p:spPr>
        <p:txBody>
          <a:bodyPr/>
          <a:lstStyle/>
          <a:p>
            <a:r>
              <a:rPr lang="en-GB" dirty="0" smtClean="0"/>
              <a:t>Improvements to ecosystem services in last 10-20 years</a:t>
            </a:r>
          </a:p>
          <a:p>
            <a:endParaRPr lang="en-GB" dirty="0" smtClean="0"/>
          </a:p>
          <a:p>
            <a:r>
              <a:rPr lang="en-GB" dirty="0" smtClean="0"/>
              <a:t>Driven by: </a:t>
            </a:r>
          </a:p>
          <a:p>
            <a:pPr lvl="1"/>
            <a:r>
              <a:rPr lang="en-GB" dirty="0" smtClean="0"/>
              <a:t>Policy and legislation</a:t>
            </a:r>
          </a:p>
          <a:p>
            <a:pPr lvl="1"/>
            <a:r>
              <a:rPr lang="en-GB" dirty="0" smtClean="0"/>
              <a:t>Technological developments</a:t>
            </a:r>
          </a:p>
          <a:p>
            <a:pPr lvl="1"/>
            <a:r>
              <a:rPr lang="en-GB" dirty="0" smtClean="0"/>
              <a:t>Changing attitudes and behaviour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6184"/>
            <a:ext cx="8363272" cy="4565104"/>
          </a:xfrm>
        </p:spPr>
        <p:txBody>
          <a:bodyPr/>
          <a:lstStyle/>
          <a:p>
            <a:r>
              <a:rPr lang="en-GB" dirty="0" smtClean="0"/>
              <a:t>1956: Clean Air Act (human health)</a:t>
            </a:r>
          </a:p>
          <a:p>
            <a:r>
              <a:rPr lang="en-GB" dirty="0" smtClean="0"/>
              <a:t>1981: Wildlife and Countryside Act (recognized role of biodiversity)</a:t>
            </a:r>
          </a:p>
          <a:p>
            <a:r>
              <a:rPr lang="en-GB" dirty="0" smtClean="0"/>
              <a:t>1990s: CAP decoupled from production</a:t>
            </a:r>
          </a:p>
          <a:p>
            <a:pPr lvl="1"/>
            <a:r>
              <a:rPr lang="en-GB" dirty="0" smtClean="0"/>
              <a:t>Encourages stewardship of countryside</a:t>
            </a:r>
          </a:p>
          <a:p>
            <a:pPr lvl="1"/>
            <a:r>
              <a:rPr lang="en-GB" dirty="0" smtClean="0"/>
              <a:t>Agri-environment schemes cover 6.5 m ha in England</a:t>
            </a:r>
          </a:p>
          <a:p>
            <a:r>
              <a:rPr lang="en-GB" dirty="0" smtClean="0"/>
              <a:t>Forestry policy provides a variety of services</a:t>
            </a:r>
          </a:p>
          <a:p>
            <a:pPr lvl="1"/>
            <a:r>
              <a:rPr lang="en-GB" dirty="0" smtClean="0"/>
              <a:t>Production, recreation and biodiversity</a:t>
            </a:r>
          </a:p>
          <a:p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Changes in the past 60-years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3322712" cy="4565104"/>
          </a:xfrm>
        </p:spPr>
        <p:txBody>
          <a:bodyPr/>
          <a:lstStyle/>
          <a:p>
            <a:r>
              <a:rPr lang="en-GB" sz="2800" dirty="0" smtClean="0"/>
              <a:t>Fisheries management improved</a:t>
            </a:r>
          </a:p>
          <a:p>
            <a:endParaRPr lang="en-GB" sz="2800" dirty="0" smtClean="0"/>
          </a:p>
          <a:p>
            <a:r>
              <a:rPr lang="en-GB" sz="2800" dirty="0" smtClean="0"/>
              <a:t>Public awareness of environmental issues increased</a:t>
            </a:r>
          </a:p>
          <a:p>
            <a:pPr lvl="1"/>
            <a:r>
              <a:rPr lang="en-GB" sz="2400" dirty="0" smtClean="0"/>
              <a:t>RSPB membership</a:t>
            </a:r>
          </a:p>
          <a:p>
            <a:pPr lvl="2"/>
            <a:r>
              <a:rPr lang="en-GB" sz="2000" dirty="0" smtClean="0"/>
              <a:t>1960: 10,000</a:t>
            </a:r>
          </a:p>
          <a:p>
            <a:pPr lvl="2"/>
            <a:r>
              <a:rPr lang="en-GB" sz="2000" dirty="0" smtClean="0"/>
              <a:t>2009: 1 million</a:t>
            </a:r>
          </a:p>
          <a:p>
            <a:pPr>
              <a:buNone/>
            </a:pPr>
            <a:endParaRPr lang="en-GB" sz="2400" dirty="0" smtClean="0"/>
          </a:p>
        </p:txBody>
      </p:sp>
      <p:pic>
        <p:nvPicPr>
          <p:cNvPr id="5" name="Content Placeholder 4" descr="Synthesis_Figure04_SustainableFishStocks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399776" y="1268760"/>
            <a:ext cx="563672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76672"/>
            <a:ext cx="6203032" cy="388639"/>
          </a:xfrm>
        </p:spPr>
        <p:txBody>
          <a:bodyPr/>
          <a:lstStyle/>
          <a:p>
            <a:r>
              <a:rPr lang="en-GB" sz="2200" dirty="0" smtClean="0"/>
              <a:t>30% of services are in decline or a degraded state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914400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Present challenges &amp; future</a:t>
            </a:r>
            <a:r>
              <a:rPr kumimoji="0" lang="en-GB" sz="2800" b="1" i="0" u="none" strike="noStrike" kern="1200" cap="none" spc="0" normalizeH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outlook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Synthesis_Figure05_HabitatServicesTrafficLight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905184"/>
            <a:ext cx="5774633" cy="595281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716016" y="1124744"/>
            <a:ext cx="576064" cy="4392488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7236296" y="1124744"/>
            <a:ext cx="576064" cy="453650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/>
          <p:cNvSpPr/>
          <p:nvPr/>
        </p:nvSpPr>
        <p:spPr>
          <a:xfrm rot="16200000">
            <a:off x="5328084" y="2672916"/>
            <a:ext cx="360040" cy="489654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30% of services are in decline or a degraded state</a:t>
            </a:r>
          </a:p>
          <a:p>
            <a:pPr lvl="1"/>
            <a:r>
              <a:rPr lang="en-GB" dirty="0" smtClean="0"/>
              <a:t>Soil condition – fundamental to productivity and biodiversity – degraded</a:t>
            </a:r>
          </a:p>
          <a:p>
            <a:pPr lvl="1"/>
            <a:r>
              <a:rPr lang="en-GB" dirty="0" smtClean="0"/>
              <a:t>Pollinators are declining</a:t>
            </a:r>
          </a:p>
          <a:p>
            <a:pPr lvl="1"/>
            <a:r>
              <a:rPr lang="en-GB" dirty="0" smtClean="0"/>
              <a:t>Marine fish catches are low + ecological impact of fisheries</a:t>
            </a:r>
          </a:p>
          <a:p>
            <a:pPr lvl="1"/>
            <a:r>
              <a:rPr lang="en-GB" dirty="0" smtClean="0"/>
              <a:t>Younger generation – less engaged with natural world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Present challenges &amp; future</a:t>
            </a:r>
            <a:r>
              <a:rPr kumimoji="0" lang="en-GB" sz="3600" b="1" i="0" u="none" strike="noStrike" kern="1200" cap="none" spc="0" normalizeH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outlook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Challenge will be how to manage ecosystems so we benefit from the range of services provided, particularly in the face of:</a:t>
            </a:r>
          </a:p>
          <a:p>
            <a:pPr lvl="1"/>
            <a:r>
              <a:rPr lang="en-GB" dirty="0" smtClean="0"/>
              <a:t>Population growth</a:t>
            </a:r>
          </a:p>
          <a:p>
            <a:pPr lvl="2"/>
            <a:r>
              <a:rPr lang="en-GB" dirty="0" smtClean="0"/>
              <a:t>2010: 62 million</a:t>
            </a:r>
          </a:p>
          <a:p>
            <a:pPr lvl="2"/>
            <a:r>
              <a:rPr lang="en-GB" dirty="0" smtClean="0"/>
              <a:t>2033: 72 million</a:t>
            </a:r>
          </a:p>
          <a:p>
            <a:pPr lvl="1"/>
            <a:r>
              <a:rPr lang="en-GB" dirty="0" smtClean="0"/>
              <a:t>Climate change</a:t>
            </a:r>
          </a:p>
          <a:p>
            <a:pPr lvl="2"/>
            <a:r>
              <a:rPr lang="en-GB" dirty="0" smtClean="0"/>
              <a:t>More severe weather events</a:t>
            </a:r>
          </a:p>
          <a:p>
            <a:pPr lvl="2"/>
            <a:r>
              <a:rPr lang="en-GB" dirty="0" smtClean="0"/>
              <a:t>Changes in rainfall patterns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Present challenges &amp; future</a:t>
            </a:r>
            <a:r>
              <a:rPr kumimoji="0" lang="en-GB" sz="3600" b="1" i="0" u="none" strike="noStrike" kern="1200" cap="none" spc="0" normalizeH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outlook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Present challenges &amp; future outlook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216" y="1600200"/>
            <a:ext cx="3322712" cy="4565104"/>
          </a:xfrm>
        </p:spPr>
        <p:txBody>
          <a:bodyPr/>
          <a:lstStyle/>
          <a:p>
            <a:r>
              <a:rPr lang="en-GB" sz="2800" dirty="0" smtClean="0"/>
              <a:t>Climate predictions (2060, high emissions)</a:t>
            </a:r>
          </a:p>
          <a:p>
            <a:pPr lvl="1"/>
            <a:r>
              <a:rPr lang="en-GB" sz="2400" dirty="0" smtClean="0"/>
              <a:t>Hotter, drier summers</a:t>
            </a:r>
          </a:p>
          <a:p>
            <a:pPr lvl="1"/>
            <a:r>
              <a:rPr lang="en-GB" sz="2400" dirty="0" smtClean="0"/>
              <a:t>Warmer, wetter winters</a:t>
            </a:r>
          </a:p>
          <a:p>
            <a:endParaRPr lang="en-GB" sz="2800" dirty="0" smtClean="0"/>
          </a:p>
          <a:p>
            <a:pPr>
              <a:buNone/>
            </a:pPr>
            <a:endParaRPr lang="en-GB" sz="2400" dirty="0" smtClean="0"/>
          </a:p>
        </p:txBody>
      </p:sp>
      <p:pic>
        <p:nvPicPr>
          <p:cNvPr id="6" name="Picture 5" descr="Synthesis_Figure07_ClimateProjections_16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268760"/>
            <a:ext cx="4155179" cy="501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>
                <a:solidFill>
                  <a:srgbClr val="008E40"/>
                </a:solidFill>
              </a:rPr>
              <a:t>Present challenges &amp; future outlook</a:t>
            </a:r>
            <a:endParaRPr lang="en-GB" sz="3600" b="1" dirty="0">
              <a:solidFill>
                <a:srgbClr val="008E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216" y="1196752"/>
            <a:ext cx="8147248" cy="1152128"/>
          </a:xfrm>
        </p:spPr>
        <p:txBody>
          <a:bodyPr/>
          <a:lstStyle/>
          <a:p>
            <a:r>
              <a:rPr lang="en-GB" sz="2800" dirty="0" smtClean="0"/>
              <a:t>UK is, and will likely remain an active trading nation – trading in products of ecosystem services</a:t>
            </a:r>
            <a:endParaRPr lang="en-GB" sz="2400" dirty="0" smtClean="0"/>
          </a:p>
          <a:p>
            <a:endParaRPr lang="en-GB" sz="2800" dirty="0" smtClean="0"/>
          </a:p>
          <a:p>
            <a:pPr>
              <a:buNone/>
            </a:pPr>
            <a:endParaRPr lang="en-GB" sz="2400" dirty="0" smtClean="0"/>
          </a:p>
        </p:txBody>
      </p:sp>
      <p:pic>
        <p:nvPicPr>
          <p:cNvPr id="5" name="Content Placeholder 6" descr="Synthesis_Figure15_ImportedBiomass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83768" y="2428114"/>
            <a:ext cx="6552728" cy="380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512" y="2492896"/>
            <a:ext cx="237626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2008: imported 50m tonnes biomass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Significant overseas ecological footprint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GB" sz="2000" dirty="0" smtClean="0">
                <a:latin typeface="+mn-lt"/>
              </a:rPr>
              <a:t>Influenced by social, economic and ecological changes elsewhere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9784"/>
          </a:xfrm>
        </p:spPr>
        <p:txBody>
          <a:bodyPr/>
          <a:lstStyle/>
          <a:p>
            <a:pPr algn="l"/>
            <a:r>
              <a:rPr lang="en-GB" sz="3200" b="1" dirty="0" smtClean="0">
                <a:solidFill>
                  <a:srgbClr val="007A37"/>
                </a:solidFill>
              </a:rPr>
              <a:t>Objectives of the UK NEA</a:t>
            </a:r>
            <a:endParaRPr lang="en-GB" sz="3200" b="1" dirty="0">
              <a:solidFill>
                <a:srgbClr val="007A3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94680"/>
            <a:ext cx="8496944" cy="5328592"/>
          </a:xfrm>
        </p:spPr>
        <p:txBody>
          <a:bodyPr/>
          <a:lstStyle/>
          <a:p>
            <a:pPr marL="0" indent="173038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b="1" dirty="0" smtClean="0">
                <a:solidFill>
                  <a:srgbClr val="008E40"/>
                </a:solidFill>
                <a:latin typeface="Calibri" pitchFamily="34" charset="0"/>
              </a:rPr>
              <a:t>The UK NEA was the first analysis of the UK’s natural environment in terms of the benefits that it provides people.</a:t>
            </a:r>
          </a:p>
          <a:p>
            <a:pPr marL="0" indent="173038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latin typeface="Calibri" pitchFamily="34" charset="0"/>
              </a:rPr>
              <a:t> Part of the LWEC (Living With Environmental Change) initiative.</a:t>
            </a:r>
          </a:p>
          <a:p>
            <a:pPr marL="173038" indent="-173038"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latin typeface="Calibri" pitchFamily="34" charset="0"/>
              </a:rPr>
              <a:t>The </a:t>
            </a:r>
            <a:r>
              <a:rPr lang="en-US" sz="2000" b="1" dirty="0" smtClean="0">
                <a:solidFill>
                  <a:srgbClr val="007A37"/>
                </a:solidFill>
                <a:latin typeface="Calibri" pitchFamily="34" charset="0"/>
              </a:rPr>
              <a:t>objectives</a:t>
            </a:r>
            <a:r>
              <a:rPr lang="en-GB" sz="2000" b="1" dirty="0" smtClean="0">
                <a:solidFill>
                  <a:srgbClr val="007A37"/>
                </a:solidFill>
                <a:latin typeface="Calibri" pitchFamily="34" charset="0"/>
              </a:rPr>
              <a:t> </a:t>
            </a:r>
            <a:r>
              <a:rPr lang="en-GB" sz="2000" dirty="0" smtClean="0">
                <a:latin typeface="Calibri" pitchFamily="34" charset="0"/>
              </a:rPr>
              <a:t>of the UK NEA were to: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latin typeface="Calibri" pitchFamily="34" charset="0"/>
              </a:rPr>
              <a:t>Produce an </a:t>
            </a:r>
            <a:r>
              <a:rPr lang="en-US" sz="2000" b="1" dirty="0" smtClean="0">
                <a:solidFill>
                  <a:srgbClr val="007A37"/>
                </a:solidFill>
                <a:latin typeface="Calibri" pitchFamily="34" charset="0"/>
              </a:rPr>
              <a:t>independent and peer-reviewed </a:t>
            </a:r>
            <a:r>
              <a:rPr lang="en-US" sz="2000" dirty="0" smtClean="0">
                <a:latin typeface="Calibri" pitchFamily="34" charset="0"/>
              </a:rPr>
              <a:t>National Ecosystem Assessment for the whole of the UK.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b="1" dirty="0" smtClean="0">
                <a:solidFill>
                  <a:srgbClr val="007A37"/>
                </a:solidFill>
                <a:latin typeface="Calibri" pitchFamily="34" charset="0"/>
              </a:rPr>
              <a:t>Raise awareness </a:t>
            </a:r>
            <a:r>
              <a:rPr lang="en-US" sz="2000" dirty="0" smtClean="0">
                <a:latin typeface="Calibri" pitchFamily="34" charset="0"/>
              </a:rPr>
              <a:t>of the importance of the natural environment to human well-being and economic prosperity.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 smtClean="0">
                <a:latin typeface="Calibri" pitchFamily="34" charset="0"/>
              </a:rPr>
              <a:t>Ensure full </a:t>
            </a:r>
            <a:r>
              <a:rPr lang="en-US" sz="2000" b="1" dirty="0" smtClean="0">
                <a:solidFill>
                  <a:srgbClr val="007A37"/>
                </a:solidFill>
                <a:latin typeface="Calibri" pitchFamily="34" charset="0"/>
              </a:rPr>
              <a:t>stakeholder participation </a:t>
            </a:r>
            <a:r>
              <a:rPr lang="en-US" sz="2000" dirty="0" smtClean="0">
                <a:latin typeface="Calibri" pitchFamily="34" charset="0"/>
              </a:rPr>
              <a:t>and                                           encourage different stakeholders and                                                                                                         communities to interact and, in particular, to                                                                                foster better </a:t>
            </a:r>
            <a:r>
              <a:rPr lang="en-US" sz="2000" b="1" dirty="0" smtClean="0">
                <a:solidFill>
                  <a:srgbClr val="007A37"/>
                </a:solidFill>
                <a:latin typeface="Calibri" pitchFamily="34" charset="0"/>
              </a:rPr>
              <a:t>inter-disciplinary cooperation                                           </a:t>
            </a:r>
            <a:r>
              <a:rPr lang="en-US" sz="2000" dirty="0" smtClean="0">
                <a:latin typeface="Calibri" pitchFamily="34" charset="0"/>
              </a:rPr>
              <a:t>between natural and social scientists, as well                                                    as economists. </a:t>
            </a:r>
          </a:p>
          <a:p>
            <a:pPr>
              <a:buNone/>
            </a:pPr>
            <a:endParaRPr lang="en-GB" sz="2000" dirty="0"/>
          </a:p>
        </p:txBody>
      </p:sp>
      <p:grpSp>
        <p:nvGrpSpPr>
          <p:cNvPr id="6" name="Group 5"/>
          <p:cNvGrpSpPr/>
          <p:nvPr/>
        </p:nvGrpSpPr>
        <p:grpSpPr>
          <a:xfrm>
            <a:off x="5940153" y="4005064"/>
            <a:ext cx="3034854" cy="2184451"/>
            <a:chOff x="6168919" y="4092838"/>
            <a:chExt cx="2806087" cy="2096677"/>
          </a:xfrm>
        </p:grpSpPr>
        <p:pic>
          <p:nvPicPr>
            <p:cNvPr id="4" name="Picture Placeholder 4" descr="Cairngorms National Park_UBac.JPG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168919" y="4092838"/>
              <a:ext cx="2795569" cy="2096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Placeholder 3"/>
            <p:cNvSpPr txBox="1">
              <a:spLocks/>
            </p:cNvSpPr>
            <p:nvPr/>
          </p:nvSpPr>
          <p:spPr>
            <a:xfrm>
              <a:off x="8266996" y="5940336"/>
              <a:ext cx="708010" cy="214314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© U Bac</a:t>
              </a:r>
            </a:p>
            <a:p>
              <a:pPr marL="342900" marR="0" lvl="0" indent="-34290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tabLst/>
                <a:defRPr/>
              </a:pP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reverse declines in ecosystem services:</a:t>
            </a:r>
          </a:p>
          <a:p>
            <a:pPr lvl="1"/>
            <a:r>
              <a:rPr lang="en-GB" dirty="0" smtClean="0"/>
              <a:t>Need more resilient management systems</a:t>
            </a:r>
          </a:p>
          <a:p>
            <a:pPr lvl="1"/>
            <a:r>
              <a:rPr lang="en-GB" dirty="0" smtClean="0"/>
              <a:t>Better balance between production and other services</a:t>
            </a:r>
          </a:p>
          <a:p>
            <a:pPr lvl="2"/>
            <a:r>
              <a:rPr lang="en-GB" dirty="0" smtClean="0"/>
              <a:t>How to increase (and sustain) production but have smaller environmental footprint?</a:t>
            </a:r>
          </a:p>
          <a:p>
            <a:pPr lvl="1"/>
            <a:r>
              <a:rPr lang="en-GB" dirty="0" smtClean="0"/>
              <a:t>Better understanding of the value of the full range of ecosystem services (including cultural)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But ecosystem services are consistently undervalued in economic analysis and decision making</a:t>
            </a:r>
          </a:p>
          <a:p>
            <a:r>
              <a:rPr lang="en-GB" dirty="0" smtClean="0"/>
              <a:t>Therefore the UK NEA explored:</a:t>
            </a:r>
          </a:p>
          <a:p>
            <a:pPr lvl="1"/>
            <a:r>
              <a:rPr lang="en-GB" dirty="0" smtClean="0"/>
              <a:t>How and why the economic value of ecosystem services should be incorporated into decision making</a:t>
            </a:r>
          </a:p>
          <a:p>
            <a:pPr lvl="1"/>
            <a:r>
              <a:rPr lang="en-GB" dirty="0" smtClean="0"/>
              <a:t>Importance of considering both market and non-market goods, and at different spatial scales</a:t>
            </a:r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ynthesis_Figure19_EconomicLandValues_27June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419872" y="103624"/>
            <a:ext cx="5400600" cy="6557368"/>
          </a:xfrm>
        </p:spPr>
      </p:pic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23528" y="260648"/>
            <a:ext cx="288032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 study: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rural land use in Wales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GB" sz="2200" dirty="0" smtClean="0">
                <a:latin typeface="+mn-lt"/>
              </a:rPr>
              <a:t>Potential economic value of conversion from farming to multi-purpose woodland</a:t>
            </a:r>
            <a:endParaRPr kumimoji="0" lang="en-GB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Economic analysis demonstrates that:</a:t>
            </a:r>
          </a:p>
          <a:p>
            <a:pPr lvl="1"/>
            <a:r>
              <a:rPr lang="en-GB" dirty="0" smtClean="0"/>
              <a:t>Failure to include valuation of non-market goods in decision making leads to poor resource management</a:t>
            </a:r>
          </a:p>
          <a:p>
            <a:pPr lvl="1"/>
            <a:r>
              <a:rPr lang="en-GB" dirty="0" smtClean="0"/>
              <a:t>Value of ecosystem services varies spatially</a:t>
            </a:r>
          </a:p>
          <a:p>
            <a:r>
              <a:rPr lang="en-GB" dirty="0" smtClean="0"/>
              <a:t>If recognize the value of ecosystem services, UK can move towards a more sustainable future and services that are equitably distributed</a:t>
            </a:r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16" y="692697"/>
            <a:ext cx="8229600" cy="1584176"/>
          </a:xfrm>
        </p:spPr>
        <p:txBody>
          <a:bodyPr/>
          <a:lstStyle/>
          <a:p>
            <a:r>
              <a:rPr lang="en-GB" sz="2800" dirty="0" smtClean="0"/>
              <a:t>Plausible future scenarios</a:t>
            </a:r>
          </a:p>
          <a:p>
            <a:pPr lvl="1"/>
            <a:r>
              <a:rPr lang="en-GB" dirty="0" smtClean="0"/>
              <a:t>Scenarios developed to gain understanding of what the future might hold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1622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Content Placeholder 10" descr="Synthesis_Figure08_ScenarioStorylines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9203" y="2492896"/>
            <a:ext cx="5979301" cy="3672408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07504" y="2348880"/>
            <a:ext cx="302433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Six storylines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Emphasis ranged from:</a:t>
            </a:r>
          </a:p>
          <a:p>
            <a:pPr marL="12573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Environmental awareness and ecological sustainability</a:t>
            </a:r>
          </a:p>
          <a:p>
            <a:pPr marL="12573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National self sufficiency and economic growth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936104"/>
          </a:xfrm>
        </p:spPr>
        <p:txBody>
          <a:bodyPr/>
          <a:lstStyle/>
          <a:p>
            <a:r>
              <a:rPr lang="en-GB" sz="2800" dirty="0" smtClean="0"/>
              <a:t>Significant gains in ecosystem service delivery under storylines that emphasized environmental awareness</a:t>
            </a:r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1622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Content Placeholder 3" descr="Synthesis_Figure21_ScenarioOutcomes_27June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83768" y="1844824"/>
            <a:ext cx="662473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51520" y="2132856"/>
            <a:ext cx="223224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Challenge: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GB" sz="2400" dirty="0" smtClean="0">
                <a:latin typeface="+mn-lt"/>
              </a:rPr>
              <a:t>How to capture benefits of each scenario to create best value?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699792" y="1844824"/>
            <a:ext cx="2736304" cy="331236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5724128" y="1844824"/>
            <a:ext cx="2736304" cy="331236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Economic implications:</a:t>
            </a:r>
          </a:p>
          <a:p>
            <a:pPr lvl="1"/>
            <a:r>
              <a:rPr lang="en-GB" dirty="0" smtClean="0"/>
              <a:t>Each scenario assessed in terms of changes in 5 ecosystem service goods</a:t>
            </a:r>
          </a:p>
          <a:p>
            <a:pPr lvl="2"/>
            <a:r>
              <a:rPr lang="en-GB" dirty="0" smtClean="0"/>
              <a:t>Agriculture</a:t>
            </a:r>
          </a:p>
          <a:p>
            <a:pPr lvl="2"/>
            <a:r>
              <a:rPr lang="en-GB" dirty="0" smtClean="0"/>
              <a:t>Carbon storage and GHG emissions</a:t>
            </a:r>
          </a:p>
          <a:p>
            <a:pPr lvl="2"/>
            <a:r>
              <a:rPr lang="en-GB" dirty="0" smtClean="0"/>
              <a:t>Recreation</a:t>
            </a:r>
          </a:p>
          <a:p>
            <a:pPr lvl="2"/>
            <a:r>
              <a:rPr lang="en-GB" dirty="0" smtClean="0"/>
              <a:t>Urban greenspace amenity</a:t>
            </a:r>
          </a:p>
          <a:p>
            <a:pPr lvl="2"/>
            <a:r>
              <a:rPr lang="en-GB" dirty="0" smtClean="0"/>
              <a:t>Biodiversity 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872208"/>
          </a:xfrm>
        </p:spPr>
        <p:txBody>
          <a:bodyPr/>
          <a:lstStyle/>
          <a:p>
            <a:r>
              <a:rPr lang="en-GB" sz="2800" dirty="0" smtClean="0"/>
              <a:t>Substantial change in values with different levels of ecosystem service provision</a:t>
            </a:r>
          </a:p>
          <a:p>
            <a:r>
              <a:rPr lang="en-GB" sz="2800" dirty="0" smtClean="0"/>
              <a:t>Importance of including valuation of non-market goods in decision making</a:t>
            </a:r>
          </a:p>
          <a:p>
            <a:endParaRPr lang="en-GB" sz="2800" dirty="0" smtClean="0"/>
          </a:p>
          <a:p>
            <a:endParaRPr lang="en-GB" sz="28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24340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Responding to the challenges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Synthesis_Table1_ImpactsOfChange_16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83" y="620688"/>
            <a:ext cx="8843180" cy="439248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 rot="16200000">
            <a:off x="3959932" y="1376772"/>
            <a:ext cx="360040" cy="48965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/>
          <p:cNvSpPr/>
          <p:nvPr/>
        </p:nvSpPr>
        <p:spPr>
          <a:xfrm rot="16200000">
            <a:off x="3743908" y="2240868"/>
            <a:ext cx="936104" cy="43204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ynthesis_Figure22_ChangeInLandValues_27June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33260"/>
            <a:ext cx="5184575" cy="6267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Scenario and economic analysis demonstrate:</a:t>
            </a:r>
          </a:p>
          <a:p>
            <a:pPr lvl="1"/>
            <a:r>
              <a:rPr lang="en-GB" dirty="0" smtClean="0"/>
              <a:t>Many possible outcomes</a:t>
            </a:r>
          </a:p>
          <a:p>
            <a:pPr lvl="1"/>
            <a:r>
              <a:rPr lang="en-GB" dirty="0" smtClean="0"/>
              <a:t>Decisions made now will impact on those future outcomes</a:t>
            </a:r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4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Moving forward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8E4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74720"/>
          </a:xfrm>
        </p:spPr>
        <p:txBody>
          <a:bodyPr/>
          <a:lstStyle/>
          <a:p>
            <a:pPr algn="l"/>
            <a:r>
              <a:rPr lang="en-GB" sz="3200" b="1" dirty="0" smtClean="0">
                <a:solidFill>
                  <a:srgbClr val="007A37"/>
                </a:solidFill>
              </a:rPr>
              <a:t>Governance of the UK NEA</a:t>
            </a:r>
            <a:endParaRPr lang="en-GB" sz="3200" b="1" dirty="0">
              <a:solidFill>
                <a:srgbClr val="007A3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24744"/>
            <a:ext cx="8319868" cy="5112568"/>
          </a:xfrm>
        </p:spPr>
        <p:txBody>
          <a:bodyPr wrap="square" anchor="ctr" anchorCtr="1"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en-GB" sz="2000" dirty="0" smtClean="0"/>
              <a:t>27 member </a:t>
            </a:r>
            <a:r>
              <a:rPr lang="en-GB" sz="2000" b="1" dirty="0" smtClean="0">
                <a:solidFill>
                  <a:srgbClr val="007A37"/>
                </a:solidFill>
              </a:rPr>
              <a:t>Expert Panel </a:t>
            </a:r>
            <a:r>
              <a:rPr lang="en-GB" sz="2000" dirty="0" smtClean="0"/>
              <a:t>(natural and social scientists, economists)</a:t>
            </a:r>
          </a:p>
          <a:p>
            <a:pPr>
              <a:spcBef>
                <a:spcPts val="1200"/>
              </a:spcBef>
            </a:pPr>
            <a:endParaRPr lang="en-GB" sz="2000" dirty="0" smtClean="0"/>
          </a:p>
          <a:p>
            <a:pPr>
              <a:spcBef>
                <a:spcPts val="1200"/>
              </a:spcBef>
            </a:pPr>
            <a:r>
              <a:rPr lang="en-GB" sz="2000" dirty="0" smtClean="0"/>
              <a:t>2 </a:t>
            </a:r>
            <a:r>
              <a:rPr lang="en-GB" sz="2000" b="1" dirty="0" smtClean="0">
                <a:solidFill>
                  <a:srgbClr val="007A37"/>
                </a:solidFill>
              </a:rPr>
              <a:t>Co-chairs</a:t>
            </a:r>
            <a:r>
              <a:rPr lang="en-GB" sz="2000" dirty="0" smtClean="0">
                <a:solidFill>
                  <a:srgbClr val="007A37"/>
                </a:solidFill>
              </a:rPr>
              <a:t> </a:t>
            </a:r>
            <a:r>
              <a:rPr lang="en-GB" sz="2000" b="1" dirty="0" smtClean="0">
                <a:solidFill>
                  <a:srgbClr val="007A37"/>
                </a:solidFill>
              </a:rPr>
              <a:t>of the Expert Panel</a:t>
            </a:r>
            <a:r>
              <a:rPr lang="en-GB" sz="2000" dirty="0" smtClean="0"/>
              <a:t>: Bob Watson (Defra Chief Scientist) and Steve Albon (Macaulay Institute)</a:t>
            </a:r>
          </a:p>
          <a:p>
            <a:pPr>
              <a:spcBef>
                <a:spcPts val="1200"/>
              </a:spcBef>
            </a:pPr>
            <a:endParaRPr lang="en-GB" sz="2000" dirty="0" smtClean="0"/>
          </a:p>
          <a:p>
            <a:pPr>
              <a:spcBef>
                <a:spcPts val="1200"/>
              </a:spcBef>
            </a:pPr>
            <a:r>
              <a:rPr lang="en-GB" sz="2000" dirty="0" smtClean="0"/>
              <a:t>12 member </a:t>
            </a:r>
            <a:r>
              <a:rPr lang="en-GB" sz="2000" b="1" dirty="0" smtClean="0">
                <a:solidFill>
                  <a:srgbClr val="007A37"/>
                </a:solidFill>
              </a:rPr>
              <a:t>Client Group </a:t>
            </a:r>
            <a:r>
              <a:rPr lang="en-GB" sz="2000" dirty="0" smtClean="0"/>
              <a:t>(funders)</a:t>
            </a:r>
          </a:p>
          <a:p>
            <a:pPr>
              <a:spcBef>
                <a:spcPts val="1200"/>
              </a:spcBef>
            </a:pPr>
            <a:endParaRPr lang="en-GB" sz="2000" dirty="0" smtClean="0"/>
          </a:p>
          <a:p>
            <a:pPr>
              <a:spcBef>
                <a:spcPts val="1200"/>
              </a:spcBef>
            </a:pPr>
            <a:r>
              <a:rPr lang="en-GB" sz="2000" dirty="0" smtClean="0"/>
              <a:t>26 member </a:t>
            </a:r>
            <a:r>
              <a:rPr lang="en-GB" sz="2000" b="1" dirty="0" smtClean="0">
                <a:solidFill>
                  <a:srgbClr val="007A37"/>
                </a:solidFill>
              </a:rPr>
              <a:t>User Group </a:t>
            </a:r>
            <a:r>
              <a:rPr lang="en-GB" sz="2000" dirty="0" smtClean="0"/>
              <a:t>(agencies, NGOs, private sector, other government departments)</a:t>
            </a:r>
          </a:p>
          <a:p>
            <a:pPr>
              <a:spcBef>
                <a:spcPts val="1200"/>
              </a:spcBef>
            </a:pPr>
            <a:endParaRPr lang="en-GB" sz="2000" dirty="0" smtClean="0"/>
          </a:p>
          <a:p>
            <a:r>
              <a:rPr lang="en-GB" sz="2000" dirty="0" smtClean="0"/>
              <a:t>The </a:t>
            </a:r>
            <a:r>
              <a:rPr lang="en-GB" sz="2000" b="1" dirty="0" smtClean="0">
                <a:solidFill>
                  <a:srgbClr val="007A37"/>
                </a:solidFill>
              </a:rPr>
              <a:t>assessment team</a:t>
            </a:r>
            <a:r>
              <a:rPr lang="en-GB" sz="2000" dirty="0" smtClean="0"/>
              <a:t>: with ~400 authors, led by a team of Coordinating Lead Authors (CLAs)</a:t>
            </a:r>
          </a:p>
          <a:p>
            <a:endParaRPr lang="en-GB" sz="2000" dirty="0" smtClean="0"/>
          </a:p>
          <a:p>
            <a:r>
              <a:rPr lang="en-GB" sz="2000" dirty="0" smtClean="0"/>
              <a:t>A </a:t>
            </a:r>
            <a:r>
              <a:rPr lang="en-GB" sz="2000" b="1" dirty="0" smtClean="0">
                <a:solidFill>
                  <a:srgbClr val="007A37"/>
                </a:solidFill>
              </a:rPr>
              <a:t>Secretariat</a:t>
            </a:r>
            <a:r>
              <a:rPr lang="en-GB" sz="2000" dirty="0" smtClean="0">
                <a:solidFill>
                  <a:srgbClr val="007A37"/>
                </a:solidFill>
              </a:rPr>
              <a:t> </a:t>
            </a:r>
            <a:r>
              <a:rPr lang="en-GB" sz="2000" dirty="0" smtClean="0"/>
              <a:t>based at UNEP-WCMC</a:t>
            </a:r>
          </a:p>
          <a:p>
            <a:pPr>
              <a:buNone/>
            </a:pP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2232248"/>
          </a:xfrm>
        </p:spPr>
        <p:txBody>
          <a:bodyPr/>
          <a:lstStyle/>
          <a:p>
            <a:r>
              <a:rPr lang="en-GB" sz="2600" dirty="0" smtClean="0"/>
              <a:t>To move forward and enhance ecosystem management:</a:t>
            </a:r>
          </a:p>
          <a:p>
            <a:pPr lvl="1"/>
            <a:r>
              <a:rPr lang="en-GB" sz="2200" dirty="0" smtClean="0"/>
              <a:t>Generate and share knowledge and information</a:t>
            </a:r>
          </a:p>
          <a:p>
            <a:pPr lvl="1"/>
            <a:r>
              <a:rPr lang="en-GB" sz="2200" dirty="0" smtClean="0"/>
              <a:t>Establish legal/policy/institutional frameworks and understand impact of social behaviours</a:t>
            </a:r>
          </a:p>
          <a:p>
            <a:pPr lvl="1"/>
            <a:r>
              <a:rPr lang="en-GB" sz="2200" dirty="0" smtClean="0"/>
              <a:t>Respond to changing markets/incentives/technology</a:t>
            </a:r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16227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GB" sz="3600" b="1" dirty="0" smtClean="0">
                <a:solidFill>
                  <a:srgbClr val="008E40"/>
                </a:solidFill>
              </a:rPr>
              <a:t>Moving forward</a:t>
            </a:r>
            <a:endParaRPr lang="en-GB" sz="3600" b="1" dirty="0">
              <a:solidFill>
                <a:srgbClr val="008E40"/>
              </a:solidFill>
            </a:endParaRPr>
          </a:p>
        </p:txBody>
      </p:sp>
      <p:pic>
        <p:nvPicPr>
          <p:cNvPr id="6" name="Content Placeholder 4" descr="Synthesis_Figure23_CascadeOfResponses_14May2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59864" y="2852936"/>
            <a:ext cx="6441948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/>
          <a:lstStyle/>
          <a:p>
            <a:r>
              <a:rPr lang="en-GB" dirty="0" smtClean="0"/>
              <a:t>A move towards a sustainable future will require:</a:t>
            </a:r>
          </a:p>
          <a:p>
            <a:pPr lvl="1"/>
            <a:r>
              <a:rPr lang="en-GB" dirty="0" smtClean="0"/>
              <a:t>Changes to individual and societal behaviour</a:t>
            </a:r>
          </a:p>
          <a:p>
            <a:pPr lvl="1"/>
            <a:r>
              <a:rPr lang="en-GB" dirty="0" smtClean="0"/>
              <a:t>Adopting an integrated approach to ecosystems management</a:t>
            </a:r>
          </a:p>
          <a:p>
            <a:pPr lvl="2"/>
            <a:r>
              <a:rPr lang="en-GB" dirty="0" smtClean="0"/>
              <a:t>Appropriate mix of regulations, technology, financial investment and education (i.e. multiple responses)</a:t>
            </a:r>
          </a:p>
          <a:p>
            <a:pPr lvl="2"/>
            <a:r>
              <a:rPr lang="en-GB" dirty="0" smtClean="0"/>
              <a:t>Range of actors and collaborations: government, private sector, voluntary organizations, civil society at large</a:t>
            </a:r>
          </a:p>
          <a:p>
            <a:pPr lvl="2"/>
            <a:r>
              <a:rPr lang="en-GB" dirty="0" smtClean="0"/>
              <a:t>Addressing issues at a range of spatial and temporal scales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2738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GB" sz="3600" b="1" dirty="0" smtClean="0">
                <a:solidFill>
                  <a:srgbClr val="008E40"/>
                </a:solidFill>
              </a:rPr>
              <a:t>Moving forward</a:t>
            </a:r>
            <a:endParaRPr lang="en-GB" sz="3600" b="1" dirty="0">
              <a:solidFill>
                <a:srgbClr val="008E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/>
          <a:lstStyle/>
          <a:p>
            <a:r>
              <a:rPr lang="en-GB" dirty="0" smtClean="0"/>
              <a:t>UK NEA has identified that there are still knowledge gaps, uncertainty and controversy in our evidence</a:t>
            </a:r>
          </a:p>
          <a:p>
            <a:endParaRPr lang="en-GB" dirty="0" smtClean="0"/>
          </a:p>
          <a:p>
            <a:r>
              <a:rPr lang="en-GB" dirty="0" smtClean="0"/>
              <a:t>However, has also demonstrated:</a:t>
            </a:r>
          </a:p>
          <a:p>
            <a:pPr lvl="1"/>
            <a:r>
              <a:rPr lang="en-GB" dirty="0" smtClean="0"/>
              <a:t>Have sufficient understanding to start managing ecosystems more sustainably</a:t>
            </a:r>
          </a:p>
          <a:p>
            <a:pPr lvl="1"/>
            <a:r>
              <a:rPr lang="en-GB" dirty="0" smtClean="0"/>
              <a:t>Social benefits of such management</a:t>
            </a:r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609600" y="-2738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GB" sz="3600" b="1" dirty="0" smtClean="0">
                <a:solidFill>
                  <a:srgbClr val="008E40"/>
                </a:solidFill>
              </a:rPr>
              <a:t>Moving forward</a:t>
            </a:r>
            <a:endParaRPr lang="en-GB" sz="3600" b="1" dirty="0">
              <a:solidFill>
                <a:srgbClr val="008E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7A37"/>
                </a:solidFill>
              </a:rPr>
              <a:t>The Natural England White Paper</a:t>
            </a:r>
            <a:endParaRPr lang="en-GB" b="1" dirty="0">
              <a:solidFill>
                <a:srgbClr val="007A37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4834880" cy="4349080"/>
          </a:xfrm>
        </p:spPr>
        <p:txBody>
          <a:bodyPr/>
          <a:lstStyle/>
          <a:p>
            <a:r>
              <a:rPr lang="en-GB" dirty="0" smtClean="0"/>
              <a:t>Outlines plans for the next 50 years</a:t>
            </a:r>
          </a:p>
          <a:p>
            <a:r>
              <a:rPr lang="en-GB" dirty="0" smtClean="0"/>
              <a:t>The Government’s response to the evidence base set out in the UK NEA</a:t>
            </a:r>
          </a:p>
          <a:p>
            <a:r>
              <a:rPr lang="en-US" dirty="0" smtClean="0"/>
              <a:t>Joining up the Government’s environmental monitoring, to enhance understanding the of ecosystem services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33065" t="15824" r="31847" b="5056"/>
          <a:stretch>
            <a:fillRect/>
          </a:stretch>
        </p:blipFill>
        <p:spPr bwMode="auto">
          <a:xfrm>
            <a:off x="5580112" y="1772816"/>
            <a:ext cx="3107988" cy="438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5589240"/>
            <a:ext cx="6156176" cy="782960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7A37"/>
                </a:solidFill>
              </a:rPr>
              <a:t>http://uknea.unep-wcmc.org/</a:t>
            </a:r>
            <a:endParaRPr lang="en-GB" sz="3200" b="1" dirty="0">
              <a:solidFill>
                <a:srgbClr val="007A37"/>
              </a:solidFill>
            </a:endParaRPr>
          </a:p>
        </p:txBody>
      </p:sp>
      <p:pic>
        <p:nvPicPr>
          <p:cNvPr id="7" name="Content Placeholder 6" descr="Front cover_Synthesis_Final_highres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83968" y="116632"/>
            <a:ext cx="3933123" cy="5588252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3851920" cy="240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204864"/>
            <a:ext cx="3789040" cy="236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 r="27191" b="23359"/>
          <a:stretch>
            <a:fillRect/>
          </a:stretch>
        </p:blipFill>
        <p:spPr bwMode="auto">
          <a:xfrm>
            <a:off x="179512" y="4509120"/>
            <a:ext cx="27363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956A267-3685-4529-9286-233A6A8C7626}" type="slidenum">
              <a:rPr lang="en-US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21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9220" name="Content Placeholder 5" descr="2content.jpg"/>
          <p:cNvPicPr>
            <a:picLocks noGrp="1" noChangeAspect="1"/>
          </p:cNvPicPr>
          <p:nvPr>
            <p:ph idx="4294967295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221" name="TextBox 3"/>
          <p:cNvSpPr txBox="1">
            <a:spLocks noChangeArrowheads="1"/>
          </p:cNvSpPr>
          <p:nvPr/>
        </p:nvSpPr>
        <p:spPr bwMode="auto">
          <a:xfrm>
            <a:off x="428625" y="571500"/>
            <a:ext cx="82089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 b="1" dirty="0">
                <a:solidFill>
                  <a:srgbClr val="007A37"/>
                </a:solidFill>
                <a:latin typeface="Calibri" pitchFamily="34" charset="0"/>
              </a:rPr>
              <a:t>UK NEA Broad </a:t>
            </a:r>
            <a:r>
              <a:rPr lang="en-GB" sz="3200" b="1" dirty="0" smtClean="0">
                <a:solidFill>
                  <a:srgbClr val="007A37"/>
                </a:solidFill>
                <a:latin typeface="Calibri" pitchFamily="34" charset="0"/>
              </a:rPr>
              <a:t>Habitats (ecosystems</a:t>
            </a:r>
            <a:r>
              <a:rPr lang="en-GB" sz="3200" b="1" dirty="0">
                <a:solidFill>
                  <a:srgbClr val="007A37"/>
                </a:solidFill>
                <a:latin typeface="Calibri" pitchFamily="34" charset="0"/>
              </a:rPr>
              <a:t>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71500" y="4929188"/>
          <a:ext cx="7643864" cy="1581920"/>
        </p:xfrm>
        <a:graphic>
          <a:graphicData uri="http://schemas.openxmlformats.org/drawingml/2006/table">
            <a:tbl>
              <a:tblPr/>
              <a:tblGrid>
                <a:gridCol w="1910966"/>
                <a:gridCol w="1910966"/>
                <a:gridCol w="1910966"/>
                <a:gridCol w="1910966"/>
              </a:tblGrid>
              <a:tr h="39548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096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Mountains, moors and heathlands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Semi-natural grasslands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Enclosed farmland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tahoma"/>
                        </a:rPr>
                        <a:t>Woodlands</a:t>
                      </a:r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548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tahom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35" name="Picture 13" descr="http://uknea.unep-wcmc.org/Portals/0/Images/SemiNatGras_D.Greves_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4143375"/>
            <a:ext cx="1643062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14" descr="http://uknea.unep-wcmc.org/Portals/0/Images/EncFarm_Steve%20Sawyer_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4143375"/>
            <a:ext cx="18034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15" descr="http://uknea.unep-wcmc.org/Portals/0/Images/Woodland_Angus%20Kirk_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13" y="4143375"/>
            <a:ext cx="1643062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16" descr="http://uknea.unep-wcmc.org/Portals/0/Images/FW_Peter%20Mulligan_2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3" y="1571624"/>
            <a:ext cx="1797050" cy="12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17" descr="http://uknea.unep-wcmc.org/Portals/0/Images/Urban_Tasa%20M_2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25" y="1571624"/>
            <a:ext cx="1905000" cy="12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18" descr="http://uknea.unep-wcmc.org/Portals/0/Images/Marine_Richard_2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688" y="1571625"/>
            <a:ext cx="196532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12" descr="http://uknea.unep-wcmc.org/Portals/0/Images/Mountains_Peter%20Mulligan_200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8" y="4143374"/>
            <a:ext cx="1914525" cy="128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500063" y="2786063"/>
          <a:ext cx="8001054" cy="438912"/>
        </p:xfrm>
        <a:graphic>
          <a:graphicData uri="http://schemas.openxmlformats.org/drawingml/2006/table">
            <a:tbl>
              <a:tblPr/>
              <a:tblGrid>
                <a:gridCol w="2667018"/>
                <a:gridCol w="2667018"/>
                <a:gridCol w="2667018"/>
              </a:tblGrid>
              <a:tr h="438912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714375" y="2428875"/>
          <a:ext cx="7643864" cy="1581920"/>
        </p:xfrm>
        <a:graphic>
          <a:graphicData uri="http://schemas.openxmlformats.org/drawingml/2006/table">
            <a:tbl>
              <a:tblPr/>
              <a:tblGrid>
                <a:gridCol w="1910966"/>
                <a:gridCol w="1910966"/>
                <a:gridCol w="1910966"/>
                <a:gridCol w="1910966"/>
              </a:tblGrid>
              <a:tr h="39548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096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tahoma"/>
                        </a:rPr>
                        <a:t> Freshwaters - Openwaters, Wetlands and Floodplains</a:t>
                      </a:r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tahoma"/>
                        </a:rPr>
                        <a:t> Urban</a:t>
                      </a:r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tahoma"/>
                        </a:rPr>
                        <a:t>Marine</a:t>
                      </a:r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tahoma"/>
                        </a:rPr>
                        <a:t>Coastal Margins</a:t>
                      </a:r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548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latin typeface="tahoma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latin typeface="tahom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tahoma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9259" name="Picture Placeholder 6" descr="fishing boat_Simon Greig.jp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786313" y="1571625"/>
            <a:ext cx="1757362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17632" cy="864096"/>
          </a:xfrm>
        </p:spPr>
        <p:txBody>
          <a:bodyPr/>
          <a:lstStyle/>
          <a:p>
            <a:pPr algn="l"/>
            <a:r>
              <a:rPr lang="en-GB" sz="3200" b="1" dirty="0" smtClean="0">
                <a:solidFill>
                  <a:srgbClr val="007A37"/>
                </a:solidFill>
                <a:latin typeface="Calibri" pitchFamily="34" charset="0"/>
              </a:rPr>
              <a:t>UK NEA Ecosystem Goods &amp; Services (for people)</a:t>
            </a:r>
            <a:br>
              <a:rPr lang="en-GB" sz="3200" b="1" dirty="0" smtClean="0">
                <a:solidFill>
                  <a:srgbClr val="007A37"/>
                </a:solidFill>
                <a:latin typeface="Calibri" pitchFamily="34" charset="0"/>
              </a:rPr>
            </a:br>
            <a:endParaRPr lang="en-GB" sz="3200" dirty="0">
              <a:solidFill>
                <a:srgbClr val="007A37"/>
              </a:solidFill>
            </a:endParaRPr>
          </a:p>
        </p:txBody>
      </p:sp>
      <p:pic>
        <p:nvPicPr>
          <p:cNvPr id="9" name="Picture 8" descr="NEA Brochure_cropped 6.jpg"/>
          <p:cNvPicPr>
            <a:picLocks noChangeAspect="1"/>
          </p:cNvPicPr>
          <p:nvPr/>
        </p:nvPicPr>
        <p:blipFill>
          <a:blip r:embed="rId3" cstate="print"/>
          <a:srcRect l="4625" t="21888" r="3915" b="3204"/>
          <a:stretch>
            <a:fillRect/>
          </a:stretch>
        </p:blipFill>
        <p:spPr>
          <a:xfrm>
            <a:off x="0" y="1826938"/>
            <a:ext cx="9144000" cy="4104456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323528" y="1052736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en-GB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The UK NEA has adopted the MA</a:t>
            </a:r>
            <a:r>
              <a:rPr kumimoji="0" lang="en-GB" sz="20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classification for ecosystem services.</a:t>
            </a:r>
            <a:endParaRPr kumimoji="0" lang="en-GB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A3D0ED-41D6-4CD4-B029-1A496D449788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11486"/>
            <a:ext cx="61926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596" y="285728"/>
            <a:ext cx="8229600" cy="77472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A37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UK NEA Conceptual Framework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7A37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3933056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solidFill>
                  <a:srgbClr val="FF0000"/>
                </a:solidFill>
              </a:rPr>
              <a:t>REPLACE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8050" t="24589" r="7573" b="40700"/>
          <a:stretch>
            <a:fillRect/>
          </a:stretch>
        </p:blipFill>
        <p:spPr bwMode="auto">
          <a:xfrm>
            <a:off x="149862" y="1124744"/>
            <a:ext cx="892616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7016" y="5589240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*Note that the term good(s) includes all use and non-use, material and non-material benefits from ecosystems that have value for people.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8E40"/>
                </a:solidFill>
                <a:latin typeface="+mn-lt"/>
              </a:rPr>
              <a:t>Publications</a:t>
            </a:r>
            <a:endParaRPr lang="en-US" sz="3200" b="1" dirty="0">
              <a:solidFill>
                <a:srgbClr val="008E40"/>
              </a:solidFill>
              <a:latin typeface="+mn-lt"/>
            </a:endParaRPr>
          </a:p>
        </p:txBody>
      </p:sp>
      <p:pic>
        <p:nvPicPr>
          <p:cNvPr id="4" name="Content Placeholder 3" descr="Front cover_Synthesis_Final_LowR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772816"/>
            <a:ext cx="3188485" cy="4525964"/>
          </a:xfrm>
        </p:spPr>
      </p:pic>
      <p:sp>
        <p:nvSpPr>
          <p:cNvPr id="5" name="TextBox 4"/>
          <p:cNvSpPr txBox="1"/>
          <p:nvPr/>
        </p:nvSpPr>
        <p:spPr>
          <a:xfrm>
            <a:off x="1259632" y="126876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+mn-lt"/>
              </a:rPr>
              <a:t>SYNTHESIS</a:t>
            </a:r>
            <a:endParaRPr lang="en-US" sz="2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340768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+mn-lt"/>
              </a:rPr>
              <a:t>TECHNICAL</a:t>
            </a:r>
            <a:r>
              <a:rPr lang="en-GB" sz="2400" dirty="0" smtClean="0"/>
              <a:t> </a:t>
            </a:r>
            <a:r>
              <a:rPr lang="en-GB" sz="2400" dirty="0" smtClean="0">
                <a:latin typeface="+mn-lt"/>
              </a:rPr>
              <a:t>REPORT</a:t>
            </a:r>
            <a:endParaRPr lang="en-US" sz="2400" dirty="0">
              <a:latin typeface="+mn-lt"/>
            </a:endParaRPr>
          </a:p>
        </p:txBody>
      </p:sp>
      <p:pic>
        <p:nvPicPr>
          <p:cNvPr id="9" name="Picture 8" descr="Tech Front cover_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772816"/>
            <a:ext cx="3179532" cy="449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ynthesis_KeyMessages_16May2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19662" y="44624"/>
            <a:ext cx="5804666" cy="6813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3718</TotalTime>
  <Words>2647</Words>
  <Application>Microsoft Office PowerPoint</Application>
  <PresentationFormat>On-screen Show (4:3)</PresentationFormat>
  <Paragraphs>276</Paragraphs>
  <Slides>44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The need for a UK ecosystem assessment</vt:lpstr>
      <vt:lpstr>Objectives of the UK NEA</vt:lpstr>
      <vt:lpstr>Governance of the UK NEA</vt:lpstr>
      <vt:lpstr>Slide 5</vt:lpstr>
      <vt:lpstr>UK NEA Ecosystem Goods &amp; Services (for people) </vt:lpstr>
      <vt:lpstr>Slide 7</vt:lpstr>
      <vt:lpstr>Publications</vt:lpstr>
      <vt:lpstr>Slide 9</vt:lpstr>
      <vt:lpstr>UK NEA Synthesis</vt:lpstr>
      <vt:lpstr>Slide 11</vt:lpstr>
      <vt:lpstr>Slide 12</vt:lpstr>
      <vt:lpstr>The UK, its people and its ecosystems</vt:lpstr>
      <vt:lpstr>Slide 14</vt:lpstr>
      <vt:lpstr>Slide 15</vt:lpstr>
      <vt:lpstr>Slide 16</vt:lpstr>
      <vt:lpstr>Changes in the past 60-years</vt:lpstr>
      <vt:lpstr>Changes in the past 60-years</vt:lpstr>
      <vt:lpstr>Changes in the past 60-years</vt:lpstr>
      <vt:lpstr>Changes in the past 60-years</vt:lpstr>
      <vt:lpstr>Changes in the past 60-years</vt:lpstr>
      <vt:lpstr>Changes in the past 60-years</vt:lpstr>
      <vt:lpstr>Changes in the past 60-years</vt:lpstr>
      <vt:lpstr>Changes in the past 60-years</vt:lpstr>
      <vt:lpstr>Slide 25</vt:lpstr>
      <vt:lpstr>Slide 26</vt:lpstr>
      <vt:lpstr>Slide 27</vt:lpstr>
      <vt:lpstr>Present challenges &amp; future outlook</vt:lpstr>
      <vt:lpstr>Present challenges &amp; future outlook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The Natural England White Paper</vt:lpstr>
      <vt:lpstr>http://uknea.unep-wcmc.org/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Mayur Panchal</dc:creator>
  <cp:lastModifiedBy>lucys</cp:lastModifiedBy>
  <cp:revision>403</cp:revision>
  <dcterms:created xsi:type="dcterms:W3CDTF">2010-02-05T12:00:54Z</dcterms:created>
  <dcterms:modified xsi:type="dcterms:W3CDTF">2012-07-05T16:31:30Z</dcterms:modified>
</cp:coreProperties>
</file>