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notesSlides/notesSlide16.xml" ContentType="application/vnd.openxmlformats-officedocument.presentationml.notesSlide+xml"/>
  <Override PartName="/ppt/tableStyles.xml" ContentType="application/vnd.openxmlformats-officedocument.presentationml.tableStyles+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diagrams/layout1.xml" ContentType="application/vnd.openxmlformats-officedocument.drawingml.diagramLayout+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32.xml" ContentType="application/vnd.openxmlformats-officedocument.presentationml.slideLayout+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notesSlides/notesSlide13.xml" ContentType="application/vnd.openxmlformats-officedocument.presentationml.notesSlide+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Layouts/slideLayout12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22.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notesSlides/notesSlide14.xml" ContentType="application/vnd.openxmlformats-officedocument.presentationml.notesSlide+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Masters/slideMaster6.xml" ContentType="application/vnd.openxmlformats-officedocument.presentationml.slideMaster+xml"/>
  <Override PartName="/ppt/theme/theme8.xml" ContentType="application/vnd.openxmlformats-officedocument.theme+xml"/>
  <Override PartName="/ppt/slideLayouts/slideLayout89.xml" ContentType="application/vnd.openxmlformats-officedocument.presentationml.slideLayout+xml"/>
  <Override PartName="/ppt/theme/theme12.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diagrams/drawing1.xml" ContentType="application/vnd.ms-office.drawingml.diagramDrawing+xml"/>
  <Override PartName="/ppt/notesSlides/notesSlide19.xml" ContentType="application/vnd.openxmlformats-officedocument.presentationml.notesSlide+xml"/>
  <Override PartName="/ppt/slides/slide24.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diagrams/quickStyle1.xml" ContentType="application/vnd.openxmlformats-officedocument.drawingml.diagramStyle+xml"/>
  <Default Extension="jpeg" ContentType="image/jpeg"/>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notesSlides/notesSlide22.xml" ContentType="application/vnd.openxmlformats-officedocument.presentationml.notesSlide+xml"/>
  <Override PartName="/ppt/notesSlides/notesSlide11.xml" ContentType="application/vnd.openxmlformats-officedocument.presentationml.notesSlide+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diagrams/data1.xml" ContentType="application/vnd.openxmlformats-officedocument.drawingml.diagramData+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 id="2147483756" r:id="rId10"/>
    <p:sldMasterId id="2147483768" r:id="rId11"/>
    <p:sldMasterId id="2147483780" r:id="rId12"/>
  </p:sldMasterIdLst>
  <p:notesMasterIdLst>
    <p:notesMasterId r:id="rId41"/>
  </p:notesMasterIdLst>
  <p:sldIdLst>
    <p:sldId id="292" r:id="rId13"/>
    <p:sldId id="293" r:id="rId14"/>
    <p:sldId id="294" r:id="rId15"/>
    <p:sldId id="295" r:id="rId16"/>
    <p:sldId id="270" r:id="rId17"/>
    <p:sldId id="271" r:id="rId18"/>
    <p:sldId id="272" r:id="rId19"/>
    <p:sldId id="273" r:id="rId20"/>
    <p:sldId id="274" r:id="rId21"/>
    <p:sldId id="275" r:id="rId22"/>
    <p:sldId id="276" r:id="rId23"/>
    <p:sldId id="277" r:id="rId24"/>
    <p:sldId id="289" r:id="rId25"/>
    <p:sldId id="290" r:id="rId26"/>
    <p:sldId id="291" r:id="rId27"/>
    <p:sldId id="278" r:id="rId28"/>
    <p:sldId id="279" r:id="rId29"/>
    <p:sldId id="280" r:id="rId30"/>
    <p:sldId id="281" r:id="rId31"/>
    <p:sldId id="282" r:id="rId32"/>
    <p:sldId id="283" r:id="rId33"/>
    <p:sldId id="284" r:id="rId34"/>
    <p:sldId id="285" r:id="rId35"/>
    <p:sldId id="286" r:id="rId36"/>
    <p:sldId id="287" r:id="rId37"/>
    <p:sldId id="288" r:id="rId38"/>
    <p:sldId id="296" r:id="rId39"/>
    <p:sldId id="299" r:id="rId40"/>
  </p:sldIdLst>
  <p:sldSz cx="9144000" cy="6858000" type="screen4x3"/>
  <p:notesSz cx="6810375" cy="994251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37"/>
    <a:srgbClr val="339553"/>
    <a:srgbClr val="FF6600"/>
    <a:srgbClr val="339552"/>
    <a:srgbClr val="1D4520"/>
    <a:srgbClr val="339966"/>
    <a:srgbClr val="FF9933"/>
    <a:srgbClr val="3FB65B"/>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553" autoAdjust="0"/>
    <p:restoredTop sz="90387" autoAdjust="0"/>
  </p:normalViewPr>
  <p:slideViewPr>
    <p:cSldViewPr>
      <p:cViewPr>
        <p:scale>
          <a:sx n="100" d="100"/>
          <a:sy n="100" d="100"/>
        </p:scale>
        <p:origin x="-2550" y="-1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3" Type="http://schemas.openxmlformats.org/officeDocument/2006/relationships/slideMaster" Target="slideMasters/slideMaster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21AC87-3AD1-45EE-A2ED-19EB7F1A0CE2}"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A5F727BC-D4DA-48A2-8E1F-2B688D1A3B35}">
      <dgm:prSet phldrT="[Text]"/>
      <dgm:spPr>
        <a:solidFill>
          <a:srgbClr val="007A37"/>
        </a:solidFill>
        <a:ln>
          <a:noFill/>
        </a:ln>
      </dgm:spPr>
      <dgm:t>
        <a:bodyPr/>
        <a:lstStyle/>
        <a:p>
          <a:r>
            <a:rPr lang="en-GB" dirty="0" smtClean="0"/>
            <a:t>The UK NEA Follow-on</a:t>
          </a:r>
          <a:endParaRPr lang="en-US" dirty="0"/>
        </a:p>
      </dgm:t>
    </dgm:pt>
    <dgm:pt modelId="{F2000752-9D29-41D2-8DE8-6AA709BDB85D}" type="parTrans" cxnId="{C0EE86B4-DE38-4F8C-9CD9-823587A5E32C}">
      <dgm:prSet/>
      <dgm:spPr/>
      <dgm:t>
        <a:bodyPr/>
        <a:lstStyle/>
        <a:p>
          <a:endParaRPr lang="en-US"/>
        </a:p>
      </dgm:t>
    </dgm:pt>
    <dgm:pt modelId="{987D3B53-A346-4DA2-B3F8-7982B4B7A015}" type="sibTrans" cxnId="{C0EE86B4-DE38-4F8C-9CD9-823587A5E32C}">
      <dgm:prSet/>
      <dgm:spPr/>
      <dgm:t>
        <a:bodyPr/>
        <a:lstStyle/>
        <a:p>
          <a:endParaRPr lang="en-US"/>
        </a:p>
      </dgm:t>
    </dgm:pt>
    <dgm:pt modelId="{8BBD62C1-AD99-4894-AFE2-0E32C99EF913}">
      <dgm:prSet phldrT="[Text]"/>
      <dgm:spPr>
        <a:solidFill>
          <a:srgbClr val="FF6600"/>
        </a:solidFill>
        <a:ln>
          <a:noFill/>
        </a:ln>
      </dgm:spPr>
      <dgm:t>
        <a:bodyPr/>
        <a:lstStyle/>
        <a:p>
          <a:r>
            <a:rPr lang="en-GB" b="1" dirty="0" smtClean="0"/>
            <a:t>Economic Analysis</a:t>
          </a:r>
          <a:endParaRPr lang="en-US" b="1" dirty="0"/>
        </a:p>
      </dgm:t>
    </dgm:pt>
    <dgm:pt modelId="{E15F5E91-4788-44D3-900A-AAF6F33D48D6}" type="parTrans" cxnId="{C207F163-6047-4011-901D-6E9674922B73}">
      <dgm:prSet/>
      <dgm:spPr/>
      <dgm:t>
        <a:bodyPr/>
        <a:lstStyle/>
        <a:p>
          <a:endParaRPr lang="en-US"/>
        </a:p>
      </dgm:t>
    </dgm:pt>
    <dgm:pt modelId="{D6A98770-A1AB-4BD1-8BE2-59F3CA9CB859}" type="sibTrans" cxnId="{C207F163-6047-4011-901D-6E9674922B73}">
      <dgm:prSet/>
      <dgm:spPr/>
      <dgm:t>
        <a:bodyPr/>
        <a:lstStyle/>
        <a:p>
          <a:endParaRPr lang="en-US"/>
        </a:p>
      </dgm:t>
    </dgm:pt>
    <dgm:pt modelId="{5881C7A5-B7F7-45B3-9E72-E112C4DB865C}">
      <dgm:prSet phldrT="[Text]"/>
      <dgm:spPr>
        <a:solidFill>
          <a:srgbClr val="FF6600"/>
        </a:solidFill>
        <a:ln>
          <a:noFill/>
        </a:ln>
      </dgm:spPr>
      <dgm:t>
        <a:bodyPr/>
        <a:lstStyle/>
        <a:p>
          <a:r>
            <a:rPr lang="en-GB" b="1" dirty="0" smtClean="0"/>
            <a:t>Cultural Ecosystem Services</a:t>
          </a:r>
          <a:endParaRPr lang="en-US" b="1" dirty="0"/>
        </a:p>
      </dgm:t>
    </dgm:pt>
    <dgm:pt modelId="{C02C9855-F4D8-41AA-B183-44F001D29831}" type="parTrans" cxnId="{F80F5FDA-2767-478F-A40B-A5F66A112716}">
      <dgm:prSet/>
      <dgm:spPr/>
      <dgm:t>
        <a:bodyPr/>
        <a:lstStyle/>
        <a:p>
          <a:endParaRPr lang="en-US"/>
        </a:p>
      </dgm:t>
    </dgm:pt>
    <dgm:pt modelId="{51561838-C86B-449D-927D-8D189169C107}" type="sibTrans" cxnId="{F80F5FDA-2767-478F-A40B-A5F66A112716}">
      <dgm:prSet/>
      <dgm:spPr/>
      <dgm:t>
        <a:bodyPr/>
        <a:lstStyle/>
        <a:p>
          <a:endParaRPr lang="en-US"/>
        </a:p>
      </dgm:t>
    </dgm:pt>
    <dgm:pt modelId="{7D0A11B1-3B71-43E5-927E-24BDEE97E2A5}">
      <dgm:prSet phldrT="[Text]"/>
      <dgm:spPr>
        <a:solidFill>
          <a:srgbClr val="FF6600"/>
        </a:solidFill>
        <a:ln>
          <a:noFill/>
        </a:ln>
      </dgm:spPr>
      <dgm:t>
        <a:bodyPr/>
        <a:lstStyle/>
        <a:p>
          <a:r>
            <a:rPr lang="en-GB" b="1" dirty="0" smtClean="0"/>
            <a:t>Future Ecosystem Change</a:t>
          </a:r>
          <a:endParaRPr lang="en-US" b="1" dirty="0"/>
        </a:p>
      </dgm:t>
    </dgm:pt>
    <dgm:pt modelId="{228DC5C7-BF62-402B-B16B-5CC3B95A2B66}" type="parTrans" cxnId="{A3757A05-3258-4E20-8A7B-7593FB63852B}">
      <dgm:prSet/>
      <dgm:spPr/>
      <dgm:t>
        <a:bodyPr/>
        <a:lstStyle/>
        <a:p>
          <a:endParaRPr lang="en-US"/>
        </a:p>
      </dgm:t>
    </dgm:pt>
    <dgm:pt modelId="{6302B5B2-19E9-40C8-84A0-E87E4A8FCA76}" type="sibTrans" cxnId="{A3757A05-3258-4E20-8A7B-7593FB63852B}">
      <dgm:prSet/>
      <dgm:spPr/>
      <dgm:t>
        <a:bodyPr/>
        <a:lstStyle/>
        <a:p>
          <a:endParaRPr lang="en-US"/>
        </a:p>
      </dgm:t>
    </dgm:pt>
    <dgm:pt modelId="{146C000E-F302-49C9-BF8E-879C7E17D21C}">
      <dgm:prSet phldrT="[Text]"/>
      <dgm:spPr>
        <a:solidFill>
          <a:srgbClr val="FF6600"/>
        </a:solidFill>
        <a:ln>
          <a:noFill/>
        </a:ln>
      </dgm:spPr>
      <dgm:t>
        <a:bodyPr/>
        <a:lstStyle/>
        <a:p>
          <a:r>
            <a:rPr lang="en-GB" b="1" dirty="0" smtClean="0"/>
            <a:t>Tools and Supporting Materials</a:t>
          </a:r>
          <a:endParaRPr lang="en-US" b="1" dirty="0"/>
        </a:p>
      </dgm:t>
    </dgm:pt>
    <dgm:pt modelId="{1B1A9428-DB0F-4D19-ABD4-4BADF36130EB}" type="parTrans" cxnId="{57668556-A5FF-414B-9CBA-FC84D7D93A02}">
      <dgm:prSet/>
      <dgm:spPr/>
      <dgm:t>
        <a:bodyPr/>
        <a:lstStyle/>
        <a:p>
          <a:endParaRPr lang="en-US"/>
        </a:p>
      </dgm:t>
    </dgm:pt>
    <dgm:pt modelId="{5D77C5F6-79DC-4AF6-BB05-84A6B04F4C4E}" type="sibTrans" cxnId="{57668556-A5FF-414B-9CBA-FC84D7D93A02}">
      <dgm:prSet/>
      <dgm:spPr/>
      <dgm:t>
        <a:bodyPr/>
        <a:lstStyle/>
        <a:p>
          <a:endParaRPr lang="en-US"/>
        </a:p>
      </dgm:t>
    </dgm:pt>
    <dgm:pt modelId="{709557BC-EE92-4179-9778-9F5218649B5B}">
      <dgm:prSet phldrT="[Text]"/>
      <dgm:spPr>
        <a:ln>
          <a:noFill/>
        </a:ln>
      </dgm:spPr>
      <dgm:t>
        <a:bodyPr/>
        <a:lstStyle/>
        <a:p>
          <a:r>
            <a:rPr lang="en-GB" i="1" dirty="0" smtClean="0"/>
            <a:t>WP1</a:t>
          </a:r>
          <a:r>
            <a:rPr lang="en-GB" dirty="0" smtClean="0"/>
            <a:t> – Develop framework for Nat Cap Asset check</a:t>
          </a:r>
          <a:endParaRPr lang="en-US" dirty="0"/>
        </a:p>
      </dgm:t>
    </dgm:pt>
    <dgm:pt modelId="{760C495F-5A57-4B43-A5DD-1992B448DCF0}" type="parTrans" cxnId="{E484F292-51A8-4259-BAF5-97A47A67EAEF}">
      <dgm:prSet/>
      <dgm:spPr/>
      <dgm:t>
        <a:bodyPr/>
        <a:lstStyle/>
        <a:p>
          <a:endParaRPr lang="en-US"/>
        </a:p>
      </dgm:t>
    </dgm:pt>
    <dgm:pt modelId="{4A685F2B-8D6D-4A1E-AE5D-7766652EC852}" type="sibTrans" cxnId="{E484F292-51A8-4259-BAF5-97A47A67EAEF}">
      <dgm:prSet/>
      <dgm:spPr/>
      <dgm:t>
        <a:bodyPr/>
        <a:lstStyle/>
        <a:p>
          <a:endParaRPr lang="en-US"/>
        </a:p>
      </dgm:t>
    </dgm:pt>
    <dgm:pt modelId="{1BEC177B-C81B-4CBC-BA69-717E78D184FD}">
      <dgm:prSet phldrT="[Text]"/>
      <dgm:spPr>
        <a:ln>
          <a:noFill/>
        </a:ln>
      </dgm:spPr>
      <dgm:t>
        <a:bodyPr/>
        <a:lstStyle/>
        <a:p>
          <a:r>
            <a:rPr lang="en-US" i="1" dirty="0" smtClean="0"/>
            <a:t>WP2</a:t>
          </a:r>
          <a:r>
            <a:rPr lang="en-US" dirty="0" smtClean="0"/>
            <a:t> – Understanding macro-economic implications for ESS change &amp; mgt</a:t>
          </a:r>
          <a:endParaRPr lang="en-US" dirty="0"/>
        </a:p>
      </dgm:t>
    </dgm:pt>
    <dgm:pt modelId="{13B5CAE5-3C5C-447B-8683-76A3CEBE7ADA}" type="parTrans" cxnId="{C8A322DD-60C1-4FAD-B724-B4B73982317A}">
      <dgm:prSet/>
      <dgm:spPr/>
      <dgm:t>
        <a:bodyPr/>
        <a:lstStyle/>
        <a:p>
          <a:endParaRPr lang="en-US"/>
        </a:p>
      </dgm:t>
    </dgm:pt>
    <dgm:pt modelId="{58A69E34-DE8F-4E05-A529-D8931AA37C54}" type="sibTrans" cxnId="{C8A322DD-60C1-4FAD-B724-B4B73982317A}">
      <dgm:prSet/>
      <dgm:spPr/>
      <dgm:t>
        <a:bodyPr/>
        <a:lstStyle/>
        <a:p>
          <a:endParaRPr lang="en-US"/>
        </a:p>
      </dgm:t>
    </dgm:pt>
    <dgm:pt modelId="{B4B2032F-706B-47FA-A8A2-9C09E74655F8}">
      <dgm:prSet phldrT="[Text]"/>
      <dgm:spPr>
        <a:ln>
          <a:noFill/>
        </a:ln>
      </dgm:spPr>
      <dgm:t>
        <a:bodyPr/>
        <a:lstStyle/>
        <a:p>
          <a:r>
            <a:rPr lang="en-US" i="1" dirty="0" smtClean="0"/>
            <a:t>WP3a &amp; b </a:t>
          </a:r>
          <a:r>
            <a:rPr lang="en-US" dirty="0" smtClean="0"/>
            <a:t>- Economic analysis of ESS change &amp; examining trade-offs in terrestrial &amp; marine ecosystems</a:t>
          </a:r>
          <a:endParaRPr lang="en-US" dirty="0"/>
        </a:p>
      </dgm:t>
    </dgm:pt>
    <dgm:pt modelId="{F488E05C-31CF-47B0-B5DC-A247F7CB14F2}" type="parTrans" cxnId="{79E85496-277D-499C-BFA1-24E2F9BFAEF9}">
      <dgm:prSet/>
      <dgm:spPr/>
      <dgm:t>
        <a:bodyPr/>
        <a:lstStyle/>
        <a:p>
          <a:endParaRPr lang="en-US"/>
        </a:p>
      </dgm:t>
    </dgm:pt>
    <dgm:pt modelId="{1F05CE47-1441-4C26-8455-CCB1A9D13455}" type="sibTrans" cxnId="{79E85496-277D-499C-BFA1-24E2F9BFAEF9}">
      <dgm:prSet/>
      <dgm:spPr/>
      <dgm:t>
        <a:bodyPr/>
        <a:lstStyle/>
        <a:p>
          <a:endParaRPr lang="en-US"/>
        </a:p>
      </dgm:t>
    </dgm:pt>
    <dgm:pt modelId="{94929E51-7996-417E-A35A-00BE498C6635}">
      <dgm:prSet phldrT="[Text]"/>
      <dgm:spPr>
        <a:ln>
          <a:noFill/>
        </a:ln>
      </dgm:spPr>
      <dgm:t>
        <a:bodyPr/>
        <a:lstStyle/>
        <a:p>
          <a:r>
            <a:rPr lang="en-US" i="1" dirty="0" smtClean="0"/>
            <a:t>WP4</a:t>
          </a:r>
          <a:r>
            <a:rPr lang="en-US" dirty="0" smtClean="0"/>
            <a:t> – Extend knowledge of cultural ESS</a:t>
          </a:r>
          <a:endParaRPr lang="en-US" dirty="0"/>
        </a:p>
      </dgm:t>
    </dgm:pt>
    <dgm:pt modelId="{BD83B9F8-826D-46F3-A0EF-BB373B47980E}" type="parTrans" cxnId="{D4A8D542-00B4-46C6-9D7F-1AD402455FAE}">
      <dgm:prSet/>
      <dgm:spPr/>
      <dgm:t>
        <a:bodyPr/>
        <a:lstStyle/>
        <a:p>
          <a:endParaRPr lang="en-US"/>
        </a:p>
      </dgm:t>
    </dgm:pt>
    <dgm:pt modelId="{C8D4E09A-238F-41CE-A80A-0D18BD371AD7}" type="sibTrans" cxnId="{D4A8D542-00B4-46C6-9D7F-1AD402455FAE}">
      <dgm:prSet/>
      <dgm:spPr/>
      <dgm:t>
        <a:bodyPr/>
        <a:lstStyle/>
        <a:p>
          <a:endParaRPr lang="en-US"/>
        </a:p>
      </dgm:t>
    </dgm:pt>
    <dgm:pt modelId="{88B332EF-9DA9-44CE-BA0F-6D480503EB3F}">
      <dgm:prSet phldrT="[Text]"/>
      <dgm:spPr>
        <a:ln>
          <a:noFill/>
        </a:ln>
      </dgm:spPr>
      <dgm:t>
        <a:bodyPr/>
        <a:lstStyle/>
        <a:p>
          <a:r>
            <a:rPr lang="en-US" i="1" dirty="0" smtClean="0"/>
            <a:t>WP5</a:t>
          </a:r>
          <a:r>
            <a:rPr lang="en-US" dirty="0" smtClean="0"/>
            <a:t> – Understand impact of cultural &amp; plural values on decision-making</a:t>
          </a:r>
          <a:endParaRPr lang="en-US" dirty="0"/>
        </a:p>
      </dgm:t>
    </dgm:pt>
    <dgm:pt modelId="{6B2FA9EB-C9C3-4097-96DA-61D027216A54}" type="parTrans" cxnId="{529339FC-5C4E-447B-BF72-048B9E2CDCA7}">
      <dgm:prSet/>
      <dgm:spPr/>
      <dgm:t>
        <a:bodyPr/>
        <a:lstStyle/>
        <a:p>
          <a:endParaRPr lang="en-US"/>
        </a:p>
      </dgm:t>
    </dgm:pt>
    <dgm:pt modelId="{11E36871-BCB1-4FB2-8F42-2100AB04C139}" type="sibTrans" cxnId="{529339FC-5C4E-447B-BF72-048B9E2CDCA7}">
      <dgm:prSet/>
      <dgm:spPr/>
      <dgm:t>
        <a:bodyPr/>
        <a:lstStyle/>
        <a:p>
          <a:endParaRPr lang="en-US"/>
        </a:p>
      </dgm:t>
    </dgm:pt>
    <dgm:pt modelId="{D18FC9B4-9A42-41E3-AA04-ADC97BCEDA0A}">
      <dgm:prSet phldrT="[Text]"/>
      <dgm:spPr>
        <a:ln>
          <a:noFill/>
        </a:ln>
      </dgm:spPr>
      <dgm:t>
        <a:bodyPr/>
        <a:lstStyle/>
        <a:p>
          <a:r>
            <a:rPr lang="en-US" i="1" dirty="0" smtClean="0"/>
            <a:t>WP6</a:t>
          </a:r>
          <a:r>
            <a:rPr lang="en-US" dirty="0" smtClean="0"/>
            <a:t> – Extend NEA scenarios &amp; explore impact on HWB values</a:t>
          </a:r>
          <a:endParaRPr lang="en-US" dirty="0"/>
        </a:p>
      </dgm:t>
    </dgm:pt>
    <dgm:pt modelId="{A9B6EA3A-708E-4D12-B074-BA1DD3D01B70}" type="parTrans" cxnId="{3601D770-0450-4E6D-B50C-66F331E766D6}">
      <dgm:prSet/>
      <dgm:spPr/>
      <dgm:t>
        <a:bodyPr/>
        <a:lstStyle/>
        <a:p>
          <a:endParaRPr lang="en-US"/>
        </a:p>
      </dgm:t>
    </dgm:pt>
    <dgm:pt modelId="{24E000B5-7086-49D9-BE1F-EFDBDC63D13C}" type="sibTrans" cxnId="{3601D770-0450-4E6D-B50C-66F331E766D6}">
      <dgm:prSet/>
      <dgm:spPr/>
      <dgm:t>
        <a:bodyPr/>
        <a:lstStyle/>
        <a:p>
          <a:endParaRPr lang="en-US"/>
        </a:p>
      </dgm:t>
    </dgm:pt>
    <dgm:pt modelId="{0AD98CB7-D24A-4F9F-B516-95967FD5419A}">
      <dgm:prSet phldrT="[Text]"/>
      <dgm:spPr>
        <a:ln>
          <a:noFill/>
        </a:ln>
      </dgm:spPr>
      <dgm:t>
        <a:bodyPr/>
        <a:lstStyle/>
        <a:p>
          <a:r>
            <a:rPr lang="en-US" i="1" dirty="0" smtClean="0"/>
            <a:t>WP7</a:t>
          </a:r>
          <a:r>
            <a:rPr lang="en-US" dirty="0" smtClean="0"/>
            <a:t> – </a:t>
          </a:r>
          <a:r>
            <a:rPr lang="en-US" dirty="0" err="1" smtClean="0"/>
            <a:t>Analyse</a:t>
          </a:r>
          <a:r>
            <a:rPr lang="en-US" dirty="0" smtClean="0"/>
            <a:t> current practices under different scenarios &amp; impact on response options</a:t>
          </a:r>
          <a:endParaRPr lang="en-US" dirty="0"/>
        </a:p>
      </dgm:t>
    </dgm:pt>
    <dgm:pt modelId="{A1E0ABE8-1EEA-491D-AE7E-78433E3C5F3E}" type="parTrans" cxnId="{0CF27DE3-6C86-4481-9837-B08B834CAFB3}">
      <dgm:prSet/>
      <dgm:spPr/>
      <dgm:t>
        <a:bodyPr/>
        <a:lstStyle/>
        <a:p>
          <a:endParaRPr lang="en-US"/>
        </a:p>
      </dgm:t>
    </dgm:pt>
    <dgm:pt modelId="{5ACC79EB-C63D-4FBA-945F-C123ACAF47C1}" type="sibTrans" cxnId="{0CF27DE3-6C86-4481-9837-B08B834CAFB3}">
      <dgm:prSet/>
      <dgm:spPr/>
      <dgm:t>
        <a:bodyPr/>
        <a:lstStyle/>
        <a:p>
          <a:endParaRPr lang="en-US"/>
        </a:p>
      </dgm:t>
    </dgm:pt>
    <dgm:pt modelId="{D95E49BA-312F-4C24-80A1-3A24730BF9ED}">
      <dgm:prSet phldrT="[Text]"/>
      <dgm:spPr>
        <a:ln>
          <a:noFill/>
        </a:ln>
      </dgm:spPr>
      <dgm:t>
        <a:bodyPr/>
        <a:lstStyle/>
        <a:p>
          <a:r>
            <a:rPr lang="en-US" i="1" dirty="0" smtClean="0"/>
            <a:t>WP8</a:t>
          </a:r>
          <a:r>
            <a:rPr lang="en-US" dirty="0" smtClean="0"/>
            <a:t> – Examine cultural and </a:t>
          </a:r>
          <a:r>
            <a:rPr lang="en-US" dirty="0" err="1" smtClean="0"/>
            <a:t>behavioural</a:t>
          </a:r>
          <a:r>
            <a:rPr lang="en-US" dirty="0" smtClean="0"/>
            <a:t> barriers/enablers to embedding ESS in decision-making</a:t>
          </a:r>
          <a:endParaRPr lang="en-US" dirty="0"/>
        </a:p>
      </dgm:t>
    </dgm:pt>
    <dgm:pt modelId="{0BD623AF-D977-4B59-9605-D54D89BD88DC}" type="parTrans" cxnId="{18FDFD7F-A781-4398-A57A-D23FFDF67E44}">
      <dgm:prSet/>
      <dgm:spPr/>
      <dgm:t>
        <a:bodyPr/>
        <a:lstStyle/>
        <a:p>
          <a:endParaRPr lang="en-US"/>
        </a:p>
      </dgm:t>
    </dgm:pt>
    <dgm:pt modelId="{8C51752C-F386-4DBB-9153-3FBA353E3736}" type="sibTrans" cxnId="{18FDFD7F-A781-4398-A57A-D23FFDF67E44}">
      <dgm:prSet/>
      <dgm:spPr/>
      <dgm:t>
        <a:bodyPr/>
        <a:lstStyle/>
        <a:p>
          <a:endParaRPr lang="en-US"/>
        </a:p>
      </dgm:t>
    </dgm:pt>
    <dgm:pt modelId="{9AA86585-FE15-42E9-8C8A-5B6B981F6F28}">
      <dgm:prSet phldrT="[Text]"/>
      <dgm:spPr>
        <a:ln>
          <a:noFill/>
        </a:ln>
      </dgm:spPr>
      <dgm:t>
        <a:bodyPr/>
        <a:lstStyle/>
        <a:p>
          <a:r>
            <a:rPr lang="en-GB" i="1" dirty="0" smtClean="0"/>
            <a:t>WP 9/10 </a:t>
          </a:r>
          <a:r>
            <a:rPr lang="en-GB" dirty="0" smtClean="0"/>
            <a:t>– Review, </a:t>
          </a:r>
          <a:r>
            <a:rPr lang="en-GB" dirty="0" err="1" smtClean="0"/>
            <a:t>devp</a:t>
          </a:r>
          <a:r>
            <a:rPr lang="en-GB" dirty="0" smtClean="0"/>
            <a:t>, &amp; enhancement of tools</a:t>
          </a:r>
          <a:endParaRPr lang="en-US" dirty="0"/>
        </a:p>
      </dgm:t>
    </dgm:pt>
    <dgm:pt modelId="{C6C25D92-8FA0-4894-9ABC-58CD1ECBE599}" type="parTrans" cxnId="{59968A18-BA14-4FBA-9953-8D2F791041CE}">
      <dgm:prSet/>
      <dgm:spPr/>
      <dgm:t>
        <a:bodyPr/>
        <a:lstStyle/>
        <a:p>
          <a:endParaRPr lang="en-US"/>
        </a:p>
      </dgm:t>
    </dgm:pt>
    <dgm:pt modelId="{8282A008-AD24-44A2-901D-38C3BF1AC849}" type="sibTrans" cxnId="{59968A18-BA14-4FBA-9953-8D2F791041CE}">
      <dgm:prSet/>
      <dgm:spPr/>
      <dgm:t>
        <a:bodyPr/>
        <a:lstStyle/>
        <a:p>
          <a:endParaRPr lang="en-US"/>
        </a:p>
      </dgm:t>
    </dgm:pt>
    <dgm:pt modelId="{0688FD11-26B8-4D49-B0D8-0EE0FE751FBE}" type="pres">
      <dgm:prSet presAssocID="{1421AC87-3AD1-45EE-A2ED-19EB7F1A0CE2}" presName="hierChild1" presStyleCnt="0">
        <dgm:presLayoutVars>
          <dgm:orgChart val="1"/>
          <dgm:chPref val="1"/>
          <dgm:dir/>
          <dgm:animOne val="branch"/>
          <dgm:animLvl val="lvl"/>
          <dgm:resizeHandles/>
        </dgm:presLayoutVars>
      </dgm:prSet>
      <dgm:spPr/>
      <dgm:t>
        <a:bodyPr/>
        <a:lstStyle/>
        <a:p>
          <a:endParaRPr lang="en-GB"/>
        </a:p>
      </dgm:t>
    </dgm:pt>
    <dgm:pt modelId="{DD18E892-4483-450C-999E-2CCF40603EA9}" type="pres">
      <dgm:prSet presAssocID="{A5F727BC-D4DA-48A2-8E1F-2B688D1A3B35}" presName="hierRoot1" presStyleCnt="0">
        <dgm:presLayoutVars>
          <dgm:hierBranch val="init"/>
        </dgm:presLayoutVars>
      </dgm:prSet>
      <dgm:spPr/>
    </dgm:pt>
    <dgm:pt modelId="{E8D61CAB-E10C-4D65-9230-49D81ECB79C8}" type="pres">
      <dgm:prSet presAssocID="{A5F727BC-D4DA-48A2-8E1F-2B688D1A3B35}" presName="rootComposite1" presStyleCnt="0"/>
      <dgm:spPr/>
    </dgm:pt>
    <dgm:pt modelId="{2DBAAC83-7115-41D5-A404-8DABF594BFFB}" type="pres">
      <dgm:prSet presAssocID="{A5F727BC-D4DA-48A2-8E1F-2B688D1A3B35}" presName="rootText1" presStyleLbl="node0" presStyleIdx="0" presStyleCnt="1">
        <dgm:presLayoutVars>
          <dgm:chPref val="3"/>
        </dgm:presLayoutVars>
      </dgm:prSet>
      <dgm:spPr/>
      <dgm:t>
        <a:bodyPr/>
        <a:lstStyle/>
        <a:p>
          <a:endParaRPr lang="en-GB"/>
        </a:p>
      </dgm:t>
    </dgm:pt>
    <dgm:pt modelId="{2038312C-2060-449D-ABF0-4A1DB31662B8}" type="pres">
      <dgm:prSet presAssocID="{A5F727BC-D4DA-48A2-8E1F-2B688D1A3B35}" presName="rootConnector1" presStyleLbl="node1" presStyleIdx="0" presStyleCnt="0"/>
      <dgm:spPr/>
      <dgm:t>
        <a:bodyPr/>
        <a:lstStyle/>
        <a:p>
          <a:endParaRPr lang="en-GB"/>
        </a:p>
      </dgm:t>
    </dgm:pt>
    <dgm:pt modelId="{379CD789-0829-4303-80A9-4F7271DCCBCC}" type="pres">
      <dgm:prSet presAssocID="{A5F727BC-D4DA-48A2-8E1F-2B688D1A3B35}" presName="hierChild2" presStyleCnt="0"/>
      <dgm:spPr/>
    </dgm:pt>
    <dgm:pt modelId="{20F510B0-ED39-4BE5-B08C-81FF4A06EF35}" type="pres">
      <dgm:prSet presAssocID="{E15F5E91-4788-44D3-900A-AAF6F33D48D6}" presName="Name37" presStyleLbl="parChTrans1D2" presStyleIdx="0" presStyleCnt="4"/>
      <dgm:spPr/>
      <dgm:t>
        <a:bodyPr/>
        <a:lstStyle/>
        <a:p>
          <a:endParaRPr lang="en-GB"/>
        </a:p>
      </dgm:t>
    </dgm:pt>
    <dgm:pt modelId="{8EACB287-D7CF-41A4-80AD-38F89081B313}" type="pres">
      <dgm:prSet presAssocID="{8BBD62C1-AD99-4894-AFE2-0E32C99EF913}" presName="hierRoot2" presStyleCnt="0">
        <dgm:presLayoutVars>
          <dgm:hierBranch val="init"/>
        </dgm:presLayoutVars>
      </dgm:prSet>
      <dgm:spPr/>
    </dgm:pt>
    <dgm:pt modelId="{4BEA685C-83F5-443F-B233-67B59F5074DF}" type="pres">
      <dgm:prSet presAssocID="{8BBD62C1-AD99-4894-AFE2-0E32C99EF913}" presName="rootComposite" presStyleCnt="0"/>
      <dgm:spPr/>
    </dgm:pt>
    <dgm:pt modelId="{F1A570D2-BF0A-4C8D-917D-FB676A1ACC23}" type="pres">
      <dgm:prSet presAssocID="{8BBD62C1-AD99-4894-AFE2-0E32C99EF913}" presName="rootText" presStyleLbl="node2" presStyleIdx="0" presStyleCnt="4">
        <dgm:presLayoutVars>
          <dgm:chPref val="3"/>
        </dgm:presLayoutVars>
      </dgm:prSet>
      <dgm:spPr/>
      <dgm:t>
        <a:bodyPr/>
        <a:lstStyle/>
        <a:p>
          <a:endParaRPr lang="en-US"/>
        </a:p>
      </dgm:t>
    </dgm:pt>
    <dgm:pt modelId="{FEF84F61-1B5E-4FE3-8750-CBCBF7CCFF82}" type="pres">
      <dgm:prSet presAssocID="{8BBD62C1-AD99-4894-AFE2-0E32C99EF913}" presName="rootConnector" presStyleLbl="node2" presStyleIdx="0" presStyleCnt="4"/>
      <dgm:spPr/>
      <dgm:t>
        <a:bodyPr/>
        <a:lstStyle/>
        <a:p>
          <a:endParaRPr lang="en-GB"/>
        </a:p>
      </dgm:t>
    </dgm:pt>
    <dgm:pt modelId="{4FE548DA-4C38-47AB-950F-C69B18EB5907}" type="pres">
      <dgm:prSet presAssocID="{8BBD62C1-AD99-4894-AFE2-0E32C99EF913}" presName="hierChild4" presStyleCnt="0"/>
      <dgm:spPr/>
    </dgm:pt>
    <dgm:pt modelId="{992E4FA0-F367-47AB-9674-9142C19EA68E}" type="pres">
      <dgm:prSet presAssocID="{760C495F-5A57-4B43-A5DD-1992B448DCF0}" presName="Name37" presStyleLbl="parChTrans1D3" presStyleIdx="0" presStyleCnt="9"/>
      <dgm:spPr/>
      <dgm:t>
        <a:bodyPr/>
        <a:lstStyle/>
        <a:p>
          <a:endParaRPr lang="en-GB"/>
        </a:p>
      </dgm:t>
    </dgm:pt>
    <dgm:pt modelId="{77214C1A-A4AF-417E-9C58-0BE6298D63DB}" type="pres">
      <dgm:prSet presAssocID="{709557BC-EE92-4179-9778-9F5218649B5B}" presName="hierRoot2" presStyleCnt="0">
        <dgm:presLayoutVars>
          <dgm:hierBranch val="init"/>
        </dgm:presLayoutVars>
      </dgm:prSet>
      <dgm:spPr/>
    </dgm:pt>
    <dgm:pt modelId="{8996B44E-D048-47F6-9573-7B0D1DD2835A}" type="pres">
      <dgm:prSet presAssocID="{709557BC-EE92-4179-9778-9F5218649B5B}" presName="rootComposite" presStyleCnt="0"/>
      <dgm:spPr/>
    </dgm:pt>
    <dgm:pt modelId="{EBB8DF49-9526-4827-ABF3-E510EDD1BBCA}" type="pres">
      <dgm:prSet presAssocID="{709557BC-EE92-4179-9778-9F5218649B5B}" presName="rootText" presStyleLbl="node3" presStyleIdx="0" presStyleCnt="9">
        <dgm:presLayoutVars>
          <dgm:chPref val="3"/>
        </dgm:presLayoutVars>
      </dgm:prSet>
      <dgm:spPr/>
      <dgm:t>
        <a:bodyPr/>
        <a:lstStyle/>
        <a:p>
          <a:endParaRPr lang="en-US"/>
        </a:p>
      </dgm:t>
    </dgm:pt>
    <dgm:pt modelId="{CD1D4133-E415-47AB-8EC4-B757471F4A14}" type="pres">
      <dgm:prSet presAssocID="{709557BC-EE92-4179-9778-9F5218649B5B}" presName="rootConnector" presStyleLbl="node3" presStyleIdx="0" presStyleCnt="9"/>
      <dgm:spPr/>
      <dgm:t>
        <a:bodyPr/>
        <a:lstStyle/>
        <a:p>
          <a:endParaRPr lang="en-GB"/>
        </a:p>
      </dgm:t>
    </dgm:pt>
    <dgm:pt modelId="{A2023A62-3878-4BF8-AC2F-1E60BCC10132}" type="pres">
      <dgm:prSet presAssocID="{709557BC-EE92-4179-9778-9F5218649B5B}" presName="hierChild4" presStyleCnt="0"/>
      <dgm:spPr/>
    </dgm:pt>
    <dgm:pt modelId="{3F2F432B-06E2-464E-AA04-F0DFB1BF25E4}" type="pres">
      <dgm:prSet presAssocID="{709557BC-EE92-4179-9778-9F5218649B5B}" presName="hierChild5" presStyleCnt="0"/>
      <dgm:spPr/>
    </dgm:pt>
    <dgm:pt modelId="{42A30D3E-FCAF-4844-A064-AF7F22E3C11A}" type="pres">
      <dgm:prSet presAssocID="{13B5CAE5-3C5C-447B-8683-76A3CEBE7ADA}" presName="Name37" presStyleLbl="parChTrans1D3" presStyleIdx="1" presStyleCnt="9"/>
      <dgm:spPr/>
      <dgm:t>
        <a:bodyPr/>
        <a:lstStyle/>
        <a:p>
          <a:endParaRPr lang="en-GB"/>
        </a:p>
      </dgm:t>
    </dgm:pt>
    <dgm:pt modelId="{681E0AF9-D65E-429F-B28B-CFF61C41675B}" type="pres">
      <dgm:prSet presAssocID="{1BEC177B-C81B-4CBC-BA69-717E78D184FD}" presName="hierRoot2" presStyleCnt="0">
        <dgm:presLayoutVars>
          <dgm:hierBranch val="init"/>
        </dgm:presLayoutVars>
      </dgm:prSet>
      <dgm:spPr/>
    </dgm:pt>
    <dgm:pt modelId="{B9FF984C-A606-4540-8BFB-4498F618E831}" type="pres">
      <dgm:prSet presAssocID="{1BEC177B-C81B-4CBC-BA69-717E78D184FD}" presName="rootComposite" presStyleCnt="0"/>
      <dgm:spPr/>
    </dgm:pt>
    <dgm:pt modelId="{A6ABC85E-C942-4F4D-921B-709F1D5AC2D1}" type="pres">
      <dgm:prSet presAssocID="{1BEC177B-C81B-4CBC-BA69-717E78D184FD}" presName="rootText" presStyleLbl="node3" presStyleIdx="1" presStyleCnt="9">
        <dgm:presLayoutVars>
          <dgm:chPref val="3"/>
        </dgm:presLayoutVars>
      </dgm:prSet>
      <dgm:spPr/>
      <dgm:t>
        <a:bodyPr/>
        <a:lstStyle/>
        <a:p>
          <a:endParaRPr lang="en-GB"/>
        </a:p>
      </dgm:t>
    </dgm:pt>
    <dgm:pt modelId="{ABB76C75-7437-4304-9DD0-481DAB3A6B9F}" type="pres">
      <dgm:prSet presAssocID="{1BEC177B-C81B-4CBC-BA69-717E78D184FD}" presName="rootConnector" presStyleLbl="node3" presStyleIdx="1" presStyleCnt="9"/>
      <dgm:spPr/>
      <dgm:t>
        <a:bodyPr/>
        <a:lstStyle/>
        <a:p>
          <a:endParaRPr lang="en-GB"/>
        </a:p>
      </dgm:t>
    </dgm:pt>
    <dgm:pt modelId="{EFD7424D-CC19-43E0-9331-8667F1DC81D9}" type="pres">
      <dgm:prSet presAssocID="{1BEC177B-C81B-4CBC-BA69-717E78D184FD}" presName="hierChild4" presStyleCnt="0"/>
      <dgm:spPr/>
    </dgm:pt>
    <dgm:pt modelId="{EDE2A73D-51AF-44DB-B2B3-6ACADA66C250}" type="pres">
      <dgm:prSet presAssocID="{1BEC177B-C81B-4CBC-BA69-717E78D184FD}" presName="hierChild5" presStyleCnt="0"/>
      <dgm:spPr/>
    </dgm:pt>
    <dgm:pt modelId="{52657F52-C56C-49C1-98D4-7B1BF4D37406}" type="pres">
      <dgm:prSet presAssocID="{F488E05C-31CF-47B0-B5DC-A247F7CB14F2}" presName="Name37" presStyleLbl="parChTrans1D3" presStyleIdx="2" presStyleCnt="9"/>
      <dgm:spPr/>
      <dgm:t>
        <a:bodyPr/>
        <a:lstStyle/>
        <a:p>
          <a:endParaRPr lang="en-GB"/>
        </a:p>
      </dgm:t>
    </dgm:pt>
    <dgm:pt modelId="{A56F8F69-8405-4767-AC1E-955026EE996E}" type="pres">
      <dgm:prSet presAssocID="{B4B2032F-706B-47FA-A8A2-9C09E74655F8}" presName="hierRoot2" presStyleCnt="0">
        <dgm:presLayoutVars>
          <dgm:hierBranch val="init"/>
        </dgm:presLayoutVars>
      </dgm:prSet>
      <dgm:spPr/>
    </dgm:pt>
    <dgm:pt modelId="{830C80ED-7B69-42E8-B843-DBA6B8D768EA}" type="pres">
      <dgm:prSet presAssocID="{B4B2032F-706B-47FA-A8A2-9C09E74655F8}" presName="rootComposite" presStyleCnt="0"/>
      <dgm:spPr/>
    </dgm:pt>
    <dgm:pt modelId="{C4E75DE2-A0C3-42A7-BE9D-9A5C90136C01}" type="pres">
      <dgm:prSet presAssocID="{B4B2032F-706B-47FA-A8A2-9C09E74655F8}" presName="rootText" presStyleLbl="node3" presStyleIdx="2" presStyleCnt="9">
        <dgm:presLayoutVars>
          <dgm:chPref val="3"/>
        </dgm:presLayoutVars>
      </dgm:prSet>
      <dgm:spPr/>
      <dgm:t>
        <a:bodyPr/>
        <a:lstStyle/>
        <a:p>
          <a:endParaRPr lang="en-GB"/>
        </a:p>
      </dgm:t>
    </dgm:pt>
    <dgm:pt modelId="{B65145D3-D29A-4AFC-9865-F65FAC61AB93}" type="pres">
      <dgm:prSet presAssocID="{B4B2032F-706B-47FA-A8A2-9C09E74655F8}" presName="rootConnector" presStyleLbl="node3" presStyleIdx="2" presStyleCnt="9"/>
      <dgm:spPr/>
      <dgm:t>
        <a:bodyPr/>
        <a:lstStyle/>
        <a:p>
          <a:endParaRPr lang="en-GB"/>
        </a:p>
      </dgm:t>
    </dgm:pt>
    <dgm:pt modelId="{CB856645-E17B-4212-90EC-755C4DF8E32C}" type="pres">
      <dgm:prSet presAssocID="{B4B2032F-706B-47FA-A8A2-9C09E74655F8}" presName="hierChild4" presStyleCnt="0"/>
      <dgm:spPr/>
    </dgm:pt>
    <dgm:pt modelId="{FC1C4B19-BD94-448B-B004-F99A644BAE03}" type="pres">
      <dgm:prSet presAssocID="{B4B2032F-706B-47FA-A8A2-9C09E74655F8}" presName="hierChild5" presStyleCnt="0"/>
      <dgm:spPr/>
    </dgm:pt>
    <dgm:pt modelId="{BD7E40C0-A248-4072-87F6-38B34E68D987}" type="pres">
      <dgm:prSet presAssocID="{8BBD62C1-AD99-4894-AFE2-0E32C99EF913}" presName="hierChild5" presStyleCnt="0"/>
      <dgm:spPr/>
    </dgm:pt>
    <dgm:pt modelId="{839F25A7-1723-4ABD-A3D4-85968D41552F}" type="pres">
      <dgm:prSet presAssocID="{C02C9855-F4D8-41AA-B183-44F001D29831}" presName="Name37" presStyleLbl="parChTrans1D2" presStyleIdx="1" presStyleCnt="4"/>
      <dgm:spPr/>
      <dgm:t>
        <a:bodyPr/>
        <a:lstStyle/>
        <a:p>
          <a:endParaRPr lang="en-GB"/>
        </a:p>
      </dgm:t>
    </dgm:pt>
    <dgm:pt modelId="{F622D83C-B7F4-4178-BB93-B5F206FB317F}" type="pres">
      <dgm:prSet presAssocID="{5881C7A5-B7F7-45B3-9E72-E112C4DB865C}" presName="hierRoot2" presStyleCnt="0">
        <dgm:presLayoutVars>
          <dgm:hierBranch val="init"/>
        </dgm:presLayoutVars>
      </dgm:prSet>
      <dgm:spPr/>
    </dgm:pt>
    <dgm:pt modelId="{5F85AD43-2E07-4FAB-90CB-D304697A6820}" type="pres">
      <dgm:prSet presAssocID="{5881C7A5-B7F7-45B3-9E72-E112C4DB865C}" presName="rootComposite" presStyleCnt="0"/>
      <dgm:spPr/>
    </dgm:pt>
    <dgm:pt modelId="{7E6075FE-5E67-4BC1-AD68-5D3A31F37360}" type="pres">
      <dgm:prSet presAssocID="{5881C7A5-B7F7-45B3-9E72-E112C4DB865C}" presName="rootText" presStyleLbl="node2" presStyleIdx="1" presStyleCnt="4">
        <dgm:presLayoutVars>
          <dgm:chPref val="3"/>
        </dgm:presLayoutVars>
      </dgm:prSet>
      <dgm:spPr/>
      <dgm:t>
        <a:bodyPr/>
        <a:lstStyle/>
        <a:p>
          <a:endParaRPr lang="en-GB"/>
        </a:p>
      </dgm:t>
    </dgm:pt>
    <dgm:pt modelId="{71B1919C-BA32-4FD0-8CED-4339457710D5}" type="pres">
      <dgm:prSet presAssocID="{5881C7A5-B7F7-45B3-9E72-E112C4DB865C}" presName="rootConnector" presStyleLbl="node2" presStyleIdx="1" presStyleCnt="4"/>
      <dgm:spPr/>
      <dgm:t>
        <a:bodyPr/>
        <a:lstStyle/>
        <a:p>
          <a:endParaRPr lang="en-GB"/>
        </a:p>
      </dgm:t>
    </dgm:pt>
    <dgm:pt modelId="{CC320D95-5ECA-46B5-A452-6CDE55D5FFF5}" type="pres">
      <dgm:prSet presAssocID="{5881C7A5-B7F7-45B3-9E72-E112C4DB865C}" presName="hierChild4" presStyleCnt="0"/>
      <dgm:spPr/>
    </dgm:pt>
    <dgm:pt modelId="{A95BBF6D-AA69-47B6-B0F9-5AFF78550CEB}" type="pres">
      <dgm:prSet presAssocID="{BD83B9F8-826D-46F3-A0EF-BB373B47980E}" presName="Name37" presStyleLbl="parChTrans1D3" presStyleIdx="3" presStyleCnt="9"/>
      <dgm:spPr/>
      <dgm:t>
        <a:bodyPr/>
        <a:lstStyle/>
        <a:p>
          <a:endParaRPr lang="en-GB"/>
        </a:p>
      </dgm:t>
    </dgm:pt>
    <dgm:pt modelId="{8A553544-BFE8-407F-A408-BE9D77A18698}" type="pres">
      <dgm:prSet presAssocID="{94929E51-7996-417E-A35A-00BE498C6635}" presName="hierRoot2" presStyleCnt="0">
        <dgm:presLayoutVars>
          <dgm:hierBranch val="init"/>
        </dgm:presLayoutVars>
      </dgm:prSet>
      <dgm:spPr/>
    </dgm:pt>
    <dgm:pt modelId="{66B9B22D-ADFA-4883-8FD4-5C665CD7C0E0}" type="pres">
      <dgm:prSet presAssocID="{94929E51-7996-417E-A35A-00BE498C6635}" presName="rootComposite" presStyleCnt="0"/>
      <dgm:spPr/>
    </dgm:pt>
    <dgm:pt modelId="{4FE78DC0-117B-4F33-8BCB-ACE3BD0AB9AF}" type="pres">
      <dgm:prSet presAssocID="{94929E51-7996-417E-A35A-00BE498C6635}" presName="rootText" presStyleLbl="node3" presStyleIdx="3" presStyleCnt="9">
        <dgm:presLayoutVars>
          <dgm:chPref val="3"/>
        </dgm:presLayoutVars>
      </dgm:prSet>
      <dgm:spPr/>
      <dgm:t>
        <a:bodyPr/>
        <a:lstStyle/>
        <a:p>
          <a:endParaRPr lang="en-US"/>
        </a:p>
      </dgm:t>
    </dgm:pt>
    <dgm:pt modelId="{63A7CB13-801E-4AA6-87B8-5A34F8CCAE64}" type="pres">
      <dgm:prSet presAssocID="{94929E51-7996-417E-A35A-00BE498C6635}" presName="rootConnector" presStyleLbl="node3" presStyleIdx="3" presStyleCnt="9"/>
      <dgm:spPr/>
      <dgm:t>
        <a:bodyPr/>
        <a:lstStyle/>
        <a:p>
          <a:endParaRPr lang="en-GB"/>
        </a:p>
      </dgm:t>
    </dgm:pt>
    <dgm:pt modelId="{30398B53-1CFA-4B0C-B534-34317BDD984B}" type="pres">
      <dgm:prSet presAssocID="{94929E51-7996-417E-A35A-00BE498C6635}" presName="hierChild4" presStyleCnt="0"/>
      <dgm:spPr/>
    </dgm:pt>
    <dgm:pt modelId="{7950B118-AA15-4C1B-96F4-4E8CFB0DD783}" type="pres">
      <dgm:prSet presAssocID="{94929E51-7996-417E-A35A-00BE498C6635}" presName="hierChild5" presStyleCnt="0"/>
      <dgm:spPr/>
    </dgm:pt>
    <dgm:pt modelId="{F3D130B7-DC78-4DA5-965A-CE0F3B395341}" type="pres">
      <dgm:prSet presAssocID="{6B2FA9EB-C9C3-4097-96DA-61D027216A54}" presName="Name37" presStyleLbl="parChTrans1D3" presStyleIdx="4" presStyleCnt="9"/>
      <dgm:spPr/>
      <dgm:t>
        <a:bodyPr/>
        <a:lstStyle/>
        <a:p>
          <a:endParaRPr lang="en-GB"/>
        </a:p>
      </dgm:t>
    </dgm:pt>
    <dgm:pt modelId="{798389A8-A7B7-4797-8D98-0E657D9D9A52}" type="pres">
      <dgm:prSet presAssocID="{88B332EF-9DA9-44CE-BA0F-6D480503EB3F}" presName="hierRoot2" presStyleCnt="0">
        <dgm:presLayoutVars>
          <dgm:hierBranch val="init"/>
        </dgm:presLayoutVars>
      </dgm:prSet>
      <dgm:spPr/>
    </dgm:pt>
    <dgm:pt modelId="{6E16ADDC-FD15-4209-8766-C80A455875E2}" type="pres">
      <dgm:prSet presAssocID="{88B332EF-9DA9-44CE-BA0F-6D480503EB3F}" presName="rootComposite" presStyleCnt="0"/>
      <dgm:spPr/>
    </dgm:pt>
    <dgm:pt modelId="{AD004CB3-7D66-4832-91B4-0F54E484ADF1}" type="pres">
      <dgm:prSet presAssocID="{88B332EF-9DA9-44CE-BA0F-6D480503EB3F}" presName="rootText" presStyleLbl="node3" presStyleIdx="4" presStyleCnt="9">
        <dgm:presLayoutVars>
          <dgm:chPref val="3"/>
        </dgm:presLayoutVars>
      </dgm:prSet>
      <dgm:spPr/>
      <dgm:t>
        <a:bodyPr/>
        <a:lstStyle/>
        <a:p>
          <a:endParaRPr lang="en-GB"/>
        </a:p>
      </dgm:t>
    </dgm:pt>
    <dgm:pt modelId="{34489B4D-CD9D-4F2B-BA0B-5A774F29EF0A}" type="pres">
      <dgm:prSet presAssocID="{88B332EF-9DA9-44CE-BA0F-6D480503EB3F}" presName="rootConnector" presStyleLbl="node3" presStyleIdx="4" presStyleCnt="9"/>
      <dgm:spPr/>
      <dgm:t>
        <a:bodyPr/>
        <a:lstStyle/>
        <a:p>
          <a:endParaRPr lang="en-GB"/>
        </a:p>
      </dgm:t>
    </dgm:pt>
    <dgm:pt modelId="{503364C3-35B1-4191-BEDD-DDA2DB12D080}" type="pres">
      <dgm:prSet presAssocID="{88B332EF-9DA9-44CE-BA0F-6D480503EB3F}" presName="hierChild4" presStyleCnt="0"/>
      <dgm:spPr/>
    </dgm:pt>
    <dgm:pt modelId="{645192E7-AB01-48C2-AF36-10B93A1EA039}" type="pres">
      <dgm:prSet presAssocID="{88B332EF-9DA9-44CE-BA0F-6D480503EB3F}" presName="hierChild5" presStyleCnt="0"/>
      <dgm:spPr/>
    </dgm:pt>
    <dgm:pt modelId="{1CEB7262-D366-4ADB-8377-92ED074D043B}" type="pres">
      <dgm:prSet presAssocID="{5881C7A5-B7F7-45B3-9E72-E112C4DB865C}" presName="hierChild5" presStyleCnt="0"/>
      <dgm:spPr/>
    </dgm:pt>
    <dgm:pt modelId="{EF0293A6-6D62-4502-BC43-D628A438F0DF}" type="pres">
      <dgm:prSet presAssocID="{228DC5C7-BF62-402B-B16B-5CC3B95A2B66}" presName="Name37" presStyleLbl="parChTrans1D2" presStyleIdx="2" presStyleCnt="4"/>
      <dgm:spPr/>
      <dgm:t>
        <a:bodyPr/>
        <a:lstStyle/>
        <a:p>
          <a:endParaRPr lang="en-GB"/>
        </a:p>
      </dgm:t>
    </dgm:pt>
    <dgm:pt modelId="{ACB9615B-645F-49AB-9352-C98C3BCCDB6F}" type="pres">
      <dgm:prSet presAssocID="{7D0A11B1-3B71-43E5-927E-24BDEE97E2A5}" presName="hierRoot2" presStyleCnt="0">
        <dgm:presLayoutVars>
          <dgm:hierBranch val="init"/>
        </dgm:presLayoutVars>
      </dgm:prSet>
      <dgm:spPr/>
    </dgm:pt>
    <dgm:pt modelId="{B6B30438-ED9D-48F8-966D-0221944F5E5B}" type="pres">
      <dgm:prSet presAssocID="{7D0A11B1-3B71-43E5-927E-24BDEE97E2A5}" presName="rootComposite" presStyleCnt="0"/>
      <dgm:spPr/>
    </dgm:pt>
    <dgm:pt modelId="{A110FF57-EADE-4EF4-8944-592109D88788}" type="pres">
      <dgm:prSet presAssocID="{7D0A11B1-3B71-43E5-927E-24BDEE97E2A5}" presName="rootText" presStyleLbl="node2" presStyleIdx="2" presStyleCnt="4">
        <dgm:presLayoutVars>
          <dgm:chPref val="3"/>
        </dgm:presLayoutVars>
      </dgm:prSet>
      <dgm:spPr/>
      <dgm:t>
        <a:bodyPr/>
        <a:lstStyle/>
        <a:p>
          <a:endParaRPr lang="en-GB"/>
        </a:p>
      </dgm:t>
    </dgm:pt>
    <dgm:pt modelId="{3C59876D-1090-4F4C-A02B-A60E76737D76}" type="pres">
      <dgm:prSet presAssocID="{7D0A11B1-3B71-43E5-927E-24BDEE97E2A5}" presName="rootConnector" presStyleLbl="node2" presStyleIdx="2" presStyleCnt="4"/>
      <dgm:spPr/>
      <dgm:t>
        <a:bodyPr/>
        <a:lstStyle/>
        <a:p>
          <a:endParaRPr lang="en-GB"/>
        </a:p>
      </dgm:t>
    </dgm:pt>
    <dgm:pt modelId="{73AC42C8-08E1-4F26-A7F6-1E400501EFE1}" type="pres">
      <dgm:prSet presAssocID="{7D0A11B1-3B71-43E5-927E-24BDEE97E2A5}" presName="hierChild4" presStyleCnt="0"/>
      <dgm:spPr/>
    </dgm:pt>
    <dgm:pt modelId="{B3E8A40E-F7CB-4BDA-9391-8F485785F252}" type="pres">
      <dgm:prSet presAssocID="{A9B6EA3A-708E-4D12-B074-BA1DD3D01B70}" presName="Name37" presStyleLbl="parChTrans1D3" presStyleIdx="5" presStyleCnt="9"/>
      <dgm:spPr/>
      <dgm:t>
        <a:bodyPr/>
        <a:lstStyle/>
        <a:p>
          <a:endParaRPr lang="en-GB"/>
        </a:p>
      </dgm:t>
    </dgm:pt>
    <dgm:pt modelId="{AA4BE852-7B28-4222-B08E-6B176CE42586}" type="pres">
      <dgm:prSet presAssocID="{D18FC9B4-9A42-41E3-AA04-ADC97BCEDA0A}" presName="hierRoot2" presStyleCnt="0">
        <dgm:presLayoutVars>
          <dgm:hierBranch val="init"/>
        </dgm:presLayoutVars>
      </dgm:prSet>
      <dgm:spPr/>
    </dgm:pt>
    <dgm:pt modelId="{5A33A3B5-9684-46CF-8206-A47E62910559}" type="pres">
      <dgm:prSet presAssocID="{D18FC9B4-9A42-41E3-AA04-ADC97BCEDA0A}" presName="rootComposite" presStyleCnt="0"/>
      <dgm:spPr/>
    </dgm:pt>
    <dgm:pt modelId="{DCF96788-412E-4512-AF73-E9B9D3041F7D}" type="pres">
      <dgm:prSet presAssocID="{D18FC9B4-9A42-41E3-AA04-ADC97BCEDA0A}" presName="rootText" presStyleLbl="node3" presStyleIdx="5" presStyleCnt="9">
        <dgm:presLayoutVars>
          <dgm:chPref val="3"/>
        </dgm:presLayoutVars>
      </dgm:prSet>
      <dgm:spPr/>
      <dgm:t>
        <a:bodyPr/>
        <a:lstStyle/>
        <a:p>
          <a:endParaRPr lang="en-US"/>
        </a:p>
      </dgm:t>
    </dgm:pt>
    <dgm:pt modelId="{08FE5F01-8400-4A88-B6EA-B0F677615C48}" type="pres">
      <dgm:prSet presAssocID="{D18FC9B4-9A42-41E3-AA04-ADC97BCEDA0A}" presName="rootConnector" presStyleLbl="node3" presStyleIdx="5" presStyleCnt="9"/>
      <dgm:spPr/>
      <dgm:t>
        <a:bodyPr/>
        <a:lstStyle/>
        <a:p>
          <a:endParaRPr lang="en-GB"/>
        </a:p>
      </dgm:t>
    </dgm:pt>
    <dgm:pt modelId="{D85B9A01-D5E1-482F-937C-6142C1F9C0E7}" type="pres">
      <dgm:prSet presAssocID="{D18FC9B4-9A42-41E3-AA04-ADC97BCEDA0A}" presName="hierChild4" presStyleCnt="0"/>
      <dgm:spPr/>
    </dgm:pt>
    <dgm:pt modelId="{43291375-934E-43FC-A189-F68BDFC51618}" type="pres">
      <dgm:prSet presAssocID="{D18FC9B4-9A42-41E3-AA04-ADC97BCEDA0A}" presName="hierChild5" presStyleCnt="0"/>
      <dgm:spPr/>
    </dgm:pt>
    <dgm:pt modelId="{2D429F04-3E49-4B0A-A4FA-8F7A2AA65441}" type="pres">
      <dgm:prSet presAssocID="{A1E0ABE8-1EEA-491D-AE7E-78433E3C5F3E}" presName="Name37" presStyleLbl="parChTrans1D3" presStyleIdx="6" presStyleCnt="9"/>
      <dgm:spPr/>
      <dgm:t>
        <a:bodyPr/>
        <a:lstStyle/>
        <a:p>
          <a:endParaRPr lang="en-GB"/>
        </a:p>
      </dgm:t>
    </dgm:pt>
    <dgm:pt modelId="{6E270889-4E40-4334-A9C6-C882C3228A23}" type="pres">
      <dgm:prSet presAssocID="{0AD98CB7-D24A-4F9F-B516-95967FD5419A}" presName="hierRoot2" presStyleCnt="0">
        <dgm:presLayoutVars>
          <dgm:hierBranch val="init"/>
        </dgm:presLayoutVars>
      </dgm:prSet>
      <dgm:spPr/>
    </dgm:pt>
    <dgm:pt modelId="{C256BDBD-75AD-4244-8C3B-3B9A07010AFD}" type="pres">
      <dgm:prSet presAssocID="{0AD98CB7-D24A-4F9F-B516-95967FD5419A}" presName="rootComposite" presStyleCnt="0"/>
      <dgm:spPr/>
    </dgm:pt>
    <dgm:pt modelId="{1778AB5A-C8C5-449B-AFE1-3B5C9C9D9BEF}" type="pres">
      <dgm:prSet presAssocID="{0AD98CB7-D24A-4F9F-B516-95967FD5419A}" presName="rootText" presStyleLbl="node3" presStyleIdx="6" presStyleCnt="9">
        <dgm:presLayoutVars>
          <dgm:chPref val="3"/>
        </dgm:presLayoutVars>
      </dgm:prSet>
      <dgm:spPr/>
      <dgm:t>
        <a:bodyPr/>
        <a:lstStyle/>
        <a:p>
          <a:endParaRPr lang="en-GB"/>
        </a:p>
      </dgm:t>
    </dgm:pt>
    <dgm:pt modelId="{B23084FA-06A7-4F5C-BF97-30BD88C1D9C0}" type="pres">
      <dgm:prSet presAssocID="{0AD98CB7-D24A-4F9F-B516-95967FD5419A}" presName="rootConnector" presStyleLbl="node3" presStyleIdx="6" presStyleCnt="9"/>
      <dgm:spPr/>
      <dgm:t>
        <a:bodyPr/>
        <a:lstStyle/>
        <a:p>
          <a:endParaRPr lang="en-GB"/>
        </a:p>
      </dgm:t>
    </dgm:pt>
    <dgm:pt modelId="{1A80214F-56EC-4651-B1F7-C493FF8860B8}" type="pres">
      <dgm:prSet presAssocID="{0AD98CB7-D24A-4F9F-B516-95967FD5419A}" presName="hierChild4" presStyleCnt="0"/>
      <dgm:spPr/>
    </dgm:pt>
    <dgm:pt modelId="{DAB93BE4-8EDC-40AE-95E9-EE6807D09706}" type="pres">
      <dgm:prSet presAssocID="{0AD98CB7-D24A-4F9F-B516-95967FD5419A}" presName="hierChild5" presStyleCnt="0"/>
      <dgm:spPr/>
    </dgm:pt>
    <dgm:pt modelId="{B8A7F71F-CEB2-49AD-B0CE-584FAB86A0EE}" type="pres">
      <dgm:prSet presAssocID="{0BD623AF-D977-4B59-9605-D54D89BD88DC}" presName="Name37" presStyleLbl="parChTrans1D3" presStyleIdx="7" presStyleCnt="9"/>
      <dgm:spPr/>
      <dgm:t>
        <a:bodyPr/>
        <a:lstStyle/>
        <a:p>
          <a:endParaRPr lang="en-GB"/>
        </a:p>
      </dgm:t>
    </dgm:pt>
    <dgm:pt modelId="{E9844E5D-01F5-42A3-9246-B33C08E86FE7}" type="pres">
      <dgm:prSet presAssocID="{D95E49BA-312F-4C24-80A1-3A24730BF9ED}" presName="hierRoot2" presStyleCnt="0">
        <dgm:presLayoutVars>
          <dgm:hierBranch val="init"/>
        </dgm:presLayoutVars>
      </dgm:prSet>
      <dgm:spPr/>
    </dgm:pt>
    <dgm:pt modelId="{311A74BF-661D-4537-A5A7-D290FAD8880A}" type="pres">
      <dgm:prSet presAssocID="{D95E49BA-312F-4C24-80A1-3A24730BF9ED}" presName="rootComposite" presStyleCnt="0"/>
      <dgm:spPr/>
    </dgm:pt>
    <dgm:pt modelId="{47C195C4-CA92-41A0-B5E9-5BDB7A4CDB6C}" type="pres">
      <dgm:prSet presAssocID="{D95E49BA-312F-4C24-80A1-3A24730BF9ED}" presName="rootText" presStyleLbl="node3" presStyleIdx="7" presStyleCnt="9">
        <dgm:presLayoutVars>
          <dgm:chPref val="3"/>
        </dgm:presLayoutVars>
      </dgm:prSet>
      <dgm:spPr/>
      <dgm:t>
        <a:bodyPr/>
        <a:lstStyle/>
        <a:p>
          <a:endParaRPr lang="en-GB"/>
        </a:p>
      </dgm:t>
    </dgm:pt>
    <dgm:pt modelId="{B44C530E-1A0A-4C22-A988-AB2A4DBBD34B}" type="pres">
      <dgm:prSet presAssocID="{D95E49BA-312F-4C24-80A1-3A24730BF9ED}" presName="rootConnector" presStyleLbl="node3" presStyleIdx="7" presStyleCnt="9"/>
      <dgm:spPr/>
      <dgm:t>
        <a:bodyPr/>
        <a:lstStyle/>
        <a:p>
          <a:endParaRPr lang="en-GB"/>
        </a:p>
      </dgm:t>
    </dgm:pt>
    <dgm:pt modelId="{F7BF85EA-B530-4630-B6E1-60CF5ED587EC}" type="pres">
      <dgm:prSet presAssocID="{D95E49BA-312F-4C24-80A1-3A24730BF9ED}" presName="hierChild4" presStyleCnt="0"/>
      <dgm:spPr/>
    </dgm:pt>
    <dgm:pt modelId="{816E12D0-31E3-4A70-BFF4-29B5DF0C86D0}" type="pres">
      <dgm:prSet presAssocID="{D95E49BA-312F-4C24-80A1-3A24730BF9ED}" presName="hierChild5" presStyleCnt="0"/>
      <dgm:spPr/>
    </dgm:pt>
    <dgm:pt modelId="{3C8A156C-FECA-4DD4-BC5E-D1AD5E1BBC4F}" type="pres">
      <dgm:prSet presAssocID="{7D0A11B1-3B71-43E5-927E-24BDEE97E2A5}" presName="hierChild5" presStyleCnt="0"/>
      <dgm:spPr/>
    </dgm:pt>
    <dgm:pt modelId="{AE5FE5FF-2A50-44EC-B757-3E602060662B}" type="pres">
      <dgm:prSet presAssocID="{1B1A9428-DB0F-4D19-ABD4-4BADF36130EB}" presName="Name37" presStyleLbl="parChTrans1D2" presStyleIdx="3" presStyleCnt="4"/>
      <dgm:spPr/>
      <dgm:t>
        <a:bodyPr/>
        <a:lstStyle/>
        <a:p>
          <a:endParaRPr lang="en-GB"/>
        </a:p>
      </dgm:t>
    </dgm:pt>
    <dgm:pt modelId="{D6E5DC96-7025-42FC-9625-83F3BCE0F41E}" type="pres">
      <dgm:prSet presAssocID="{146C000E-F302-49C9-BF8E-879C7E17D21C}" presName="hierRoot2" presStyleCnt="0">
        <dgm:presLayoutVars>
          <dgm:hierBranch val="init"/>
        </dgm:presLayoutVars>
      </dgm:prSet>
      <dgm:spPr/>
    </dgm:pt>
    <dgm:pt modelId="{14A4301F-68EF-4CD3-AA3F-6414F284CC10}" type="pres">
      <dgm:prSet presAssocID="{146C000E-F302-49C9-BF8E-879C7E17D21C}" presName="rootComposite" presStyleCnt="0"/>
      <dgm:spPr/>
    </dgm:pt>
    <dgm:pt modelId="{D0F1A2A9-3926-4E80-AEDC-5D477516071C}" type="pres">
      <dgm:prSet presAssocID="{146C000E-F302-49C9-BF8E-879C7E17D21C}" presName="rootText" presStyleLbl="node2" presStyleIdx="3" presStyleCnt="4">
        <dgm:presLayoutVars>
          <dgm:chPref val="3"/>
        </dgm:presLayoutVars>
      </dgm:prSet>
      <dgm:spPr/>
      <dgm:t>
        <a:bodyPr/>
        <a:lstStyle/>
        <a:p>
          <a:endParaRPr lang="en-GB"/>
        </a:p>
      </dgm:t>
    </dgm:pt>
    <dgm:pt modelId="{EB39E123-77FC-441C-894B-C34AACFC3FF0}" type="pres">
      <dgm:prSet presAssocID="{146C000E-F302-49C9-BF8E-879C7E17D21C}" presName="rootConnector" presStyleLbl="node2" presStyleIdx="3" presStyleCnt="4"/>
      <dgm:spPr/>
      <dgm:t>
        <a:bodyPr/>
        <a:lstStyle/>
        <a:p>
          <a:endParaRPr lang="en-GB"/>
        </a:p>
      </dgm:t>
    </dgm:pt>
    <dgm:pt modelId="{51F3FF4B-9F64-476E-9B01-CC2696CEE628}" type="pres">
      <dgm:prSet presAssocID="{146C000E-F302-49C9-BF8E-879C7E17D21C}" presName="hierChild4" presStyleCnt="0"/>
      <dgm:spPr/>
    </dgm:pt>
    <dgm:pt modelId="{F3212650-39EC-466A-9804-3BBE0E1F0356}" type="pres">
      <dgm:prSet presAssocID="{C6C25D92-8FA0-4894-9ABC-58CD1ECBE599}" presName="Name37" presStyleLbl="parChTrans1D3" presStyleIdx="8" presStyleCnt="9"/>
      <dgm:spPr/>
      <dgm:t>
        <a:bodyPr/>
        <a:lstStyle/>
        <a:p>
          <a:endParaRPr lang="en-GB"/>
        </a:p>
      </dgm:t>
    </dgm:pt>
    <dgm:pt modelId="{832F97DE-C94F-4019-93D1-482B1BDFCC55}" type="pres">
      <dgm:prSet presAssocID="{9AA86585-FE15-42E9-8C8A-5B6B981F6F28}" presName="hierRoot2" presStyleCnt="0">
        <dgm:presLayoutVars>
          <dgm:hierBranch val="init"/>
        </dgm:presLayoutVars>
      </dgm:prSet>
      <dgm:spPr/>
    </dgm:pt>
    <dgm:pt modelId="{5F872A21-9CD1-4D9E-B385-AB7531F7ED9C}" type="pres">
      <dgm:prSet presAssocID="{9AA86585-FE15-42E9-8C8A-5B6B981F6F28}" presName="rootComposite" presStyleCnt="0"/>
      <dgm:spPr/>
    </dgm:pt>
    <dgm:pt modelId="{753471C0-1621-41A4-9B04-6888AEBC9D25}" type="pres">
      <dgm:prSet presAssocID="{9AA86585-FE15-42E9-8C8A-5B6B981F6F28}" presName="rootText" presStyleLbl="node3" presStyleIdx="8" presStyleCnt="9">
        <dgm:presLayoutVars>
          <dgm:chPref val="3"/>
        </dgm:presLayoutVars>
      </dgm:prSet>
      <dgm:spPr/>
      <dgm:t>
        <a:bodyPr/>
        <a:lstStyle/>
        <a:p>
          <a:endParaRPr lang="en-US"/>
        </a:p>
      </dgm:t>
    </dgm:pt>
    <dgm:pt modelId="{18ACA8E8-F8A0-4CB2-B00E-5B6E47B4300C}" type="pres">
      <dgm:prSet presAssocID="{9AA86585-FE15-42E9-8C8A-5B6B981F6F28}" presName="rootConnector" presStyleLbl="node3" presStyleIdx="8" presStyleCnt="9"/>
      <dgm:spPr/>
      <dgm:t>
        <a:bodyPr/>
        <a:lstStyle/>
        <a:p>
          <a:endParaRPr lang="en-GB"/>
        </a:p>
      </dgm:t>
    </dgm:pt>
    <dgm:pt modelId="{F9A86FAB-78AD-4945-B3B2-5242A74D7C9D}" type="pres">
      <dgm:prSet presAssocID="{9AA86585-FE15-42E9-8C8A-5B6B981F6F28}" presName="hierChild4" presStyleCnt="0"/>
      <dgm:spPr/>
    </dgm:pt>
    <dgm:pt modelId="{3608A3D4-6A3D-441A-B94A-57A78C614808}" type="pres">
      <dgm:prSet presAssocID="{9AA86585-FE15-42E9-8C8A-5B6B981F6F28}" presName="hierChild5" presStyleCnt="0"/>
      <dgm:spPr/>
    </dgm:pt>
    <dgm:pt modelId="{FD5915EB-C9C6-4947-859F-CED414AA7231}" type="pres">
      <dgm:prSet presAssocID="{146C000E-F302-49C9-BF8E-879C7E17D21C}" presName="hierChild5" presStyleCnt="0"/>
      <dgm:spPr/>
    </dgm:pt>
    <dgm:pt modelId="{658F67CA-82CD-4585-99E4-4129E7FAD281}" type="pres">
      <dgm:prSet presAssocID="{A5F727BC-D4DA-48A2-8E1F-2B688D1A3B35}" presName="hierChild3" presStyleCnt="0"/>
      <dgm:spPr/>
    </dgm:pt>
  </dgm:ptLst>
  <dgm:cxnLst>
    <dgm:cxn modelId="{C0EE86B4-DE38-4F8C-9CD9-823587A5E32C}" srcId="{1421AC87-3AD1-45EE-A2ED-19EB7F1A0CE2}" destId="{A5F727BC-D4DA-48A2-8E1F-2B688D1A3B35}" srcOrd="0" destOrd="0" parTransId="{F2000752-9D29-41D2-8DE8-6AA709BDB85D}" sibTransId="{987D3B53-A346-4DA2-B3F8-7982B4B7A015}"/>
    <dgm:cxn modelId="{F80F5FDA-2767-478F-A40B-A5F66A112716}" srcId="{A5F727BC-D4DA-48A2-8E1F-2B688D1A3B35}" destId="{5881C7A5-B7F7-45B3-9E72-E112C4DB865C}" srcOrd="1" destOrd="0" parTransId="{C02C9855-F4D8-41AA-B183-44F001D29831}" sibTransId="{51561838-C86B-449D-927D-8D189169C107}"/>
    <dgm:cxn modelId="{C207F163-6047-4011-901D-6E9674922B73}" srcId="{A5F727BC-D4DA-48A2-8E1F-2B688D1A3B35}" destId="{8BBD62C1-AD99-4894-AFE2-0E32C99EF913}" srcOrd="0" destOrd="0" parTransId="{E15F5E91-4788-44D3-900A-AAF6F33D48D6}" sibTransId="{D6A98770-A1AB-4BD1-8BE2-59F3CA9CB859}"/>
    <dgm:cxn modelId="{6B2803D9-95DE-48DA-B4C8-BCB0C85A74A2}" type="presOf" srcId="{D95E49BA-312F-4C24-80A1-3A24730BF9ED}" destId="{B44C530E-1A0A-4C22-A988-AB2A4DBBD34B}" srcOrd="1" destOrd="0" presId="urn:microsoft.com/office/officeart/2005/8/layout/orgChart1"/>
    <dgm:cxn modelId="{C22A2E33-EDC6-4879-AD94-8CFBFCA35995}" type="presOf" srcId="{94929E51-7996-417E-A35A-00BE498C6635}" destId="{63A7CB13-801E-4AA6-87B8-5A34F8CCAE64}" srcOrd="1" destOrd="0" presId="urn:microsoft.com/office/officeart/2005/8/layout/orgChart1"/>
    <dgm:cxn modelId="{4F5E7C69-B808-44D9-AD1B-7BED7E1F5D4F}" type="presOf" srcId="{1421AC87-3AD1-45EE-A2ED-19EB7F1A0CE2}" destId="{0688FD11-26B8-4D49-B0D8-0EE0FE751FBE}" srcOrd="0" destOrd="0" presId="urn:microsoft.com/office/officeart/2005/8/layout/orgChart1"/>
    <dgm:cxn modelId="{6C69D5CF-610B-4E97-B159-AB4ECD31F7E1}" type="presOf" srcId="{B4B2032F-706B-47FA-A8A2-9C09E74655F8}" destId="{C4E75DE2-A0C3-42A7-BE9D-9A5C90136C01}" srcOrd="0" destOrd="0" presId="urn:microsoft.com/office/officeart/2005/8/layout/orgChart1"/>
    <dgm:cxn modelId="{195E467A-78C0-4537-864C-F96E141F83A6}" type="presOf" srcId="{1B1A9428-DB0F-4D19-ABD4-4BADF36130EB}" destId="{AE5FE5FF-2A50-44EC-B757-3E602060662B}" srcOrd="0" destOrd="0" presId="urn:microsoft.com/office/officeart/2005/8/layout/orgChart1"/>
    <dgm:cxn modelId="{5CB92E48-9661-441A-AD1C-D05FA9F5F881}" type="presOf" srcId="{8BBD62C1-AD99-4894-AFE2-0E32C99EF913}" destId="{F1A570D2-BF0A-4C8D-917D-FB676A1ACC23}" srcOrd="0" destOrd="0" presId="urn:microsoft.com/office/officeart/2005/8/layout/orgChart1"/>
    <dgm:cxn modelId="{18FDFD7F-A781-4398-A57A-D23FFDF67E44}" srcId="{7D0A11B1-3B71-43E5-927E-24BDEE97E2A5}" destId="{D95E49BA-312F-4C24-80A1-3A24730BF9ED}" srcOrd="2" destOrd="0" parTransId="{0BD623AF-D977-4B59-9605-D54D89BD88DC}" sibTransId="{8C51752C-F386-4DBB-9153-3FBA353E3736}"/>
    <dgm:cxn modelId="{371185C3-8946-4599-AEF3-1FAF899EF9FB}" type="presOf" srcId="{0AD98CB7-D24A-4F9F-B516-95967FD5419A}" destId="{B23084FA-06A7-4F5C-BF97-30BD88C1D9C0}" srcOrd="1" destOrd="0" presId="urn:microsoft.com/office/officeart/2005/8/layout/orgChart1"/>
    <dgm:cxn modelId="{02C689AB-6929-464A-9830-0F3EEE38D990}" type="presOf" srcId="{228DC5C7-BF62-402B-B16B-5CC3B95A2B66}" destId="{EF0293A6-6D62-4502-BC43-D628A438F0DF}" srcOrd="0" destOrd="0" presId="urn:microsoft.com/office/officeart/2005/8/layout/orgChart1"/>
    <dgm:cxn modelId="{7D8C1AD4-95E5-495D-A061-95B3737FB85E}" type="presOf" srcId="{709557BC-EE92-4179-9778-9F5218649B5B}" destId="{CD1D4133-E415-47AB-8EC4-B757471F4A14}" srcOrd="1" destOrd="0" presId="urn:microsoft.com/office/officeart/2005/8/layout/orgChart1"/>
    <dgm:cxn modelId="{9D8C19F8-09F6-4388-9107-D6F46A070C96}" type="presOf" srcId="{7D0A11B1-3B71-43E5-927E-24BDEE97E2A5}" destId="{3C59876D-1090-4F4C-A02B-A60E76737D76}" srcOrd="1" destOrd="0" presId="urn:microsoft.com/office/officeart/2005/8/layout/orgChart1"/>
    <dgm:cxn modelId="{8AD01186-5428-4C2C-80B9-E6C34538B1C9}" type="presOf" srcId="{88B332EF-9DA9-44CE-BA0F-6D480503EB3F}" destId="{34489B4D-CD9D-4F2B-BA0B-5A774F29EF0A}" srcOrd="1" destOrd="0" presId="urn:microsoft.com/office/officeart/2005/8/layout/orgChart1"/>
    <dgm:cxn modelId="{59968A18-BA14-4FBA-9953-8D2F791041CE}" srcId="{146C000E-F302-49C9-BF8E-879C7E17D21C}" destId="{9AA86585-FE15-42E9-8C8A-5B6B981F6F28}" srcOrd="0" destOrd="0" parTransId="{C6C25D92-8FA0-4894-9ABC-58CD1ECBE599}" sibTransId="{8282A008-AD24-44A2-901D-38C3BF1AC849}"/>
    <dgm:cxn modelId="{57668556-A5FF-414B-9CBA-FC84D7D93A02}" srcId="{A5F727BC-D4DA-48A2-8E1F-2B688D1A3B35}" destId="{146C000E-F302-49C9-BF8E-879C7E17D21C}" srcOrd="3" destOrd="0" parTransId="{1B1A9428-DB0F-4D19-ABD4-4BADF36130EB}" sibTransId="{5D77C5F6-79DC-4AF6-BB05-84A6B04F4C4E}"/>
    <dgm:cxn modelId="{C4F2A28A-E977-4AD7-82D4-053DDE2B7EEC}" type="presOf" srcId="{A5F727BC-D4DA-48A2-8E1F-2B688D1A3B35}" destId="{2DBAAC83-7115-41D5-A404-8DABF594BFFB}" srcOrd="0" destOrd="0" presId="urn:microsoft.com/office/officeart/2005/8/layout/orgChart1"/>
    <dgm:cxn modelId="{FD0F1881-C5E9-4089-A903-7C4CDFEE157B}" type="presOf" srcId="{C02C9855-F4D8-41AA-B183-44F001D29831}" destId="{839F25A7-1723-4ABD-A3D4-85968D41552F}" srcOrd="0" destOrd="0" presId="urn:microsoft.com/office/officeart/2005/8/layout/orgChart1"/>
    <dgm:cxn modelId="{0A38AC14-EFD6-4119-8639-658D57ABFABE}" type="presOf" srcId="{9AA86585-FE15-42E9-8C8A-5B6B981F6F28}" destId="{18ACA8E8-F8A0-4CB2-B00E-5B6E47B4300C}" srcOrd="1" destOrd="0" presId="urn:microsoft.com/office/officeart/2005/8/layout/orgChart1"/>
    <dgm:cxn modelId="{3601D770-0450-4E6D-B50C-66F331E766D6}" srcId="{7D0A11B1-3B71-43E5-927E-24BDEE97E2A5}" destId="{D18FC9B4-9A42-41E3-AA04-ADC97BCEDA0A}" srcOrd="0" destOrd="0" parTransId="{A9B6EA3A-708E-4D12-B074-BA1DD3D01B70}" sibTransId="{24E000B5-7086-49D9-BE1F-EFDBDC63D13C}"/>
    <dgm:cxn modelId="{BF5FA628-8C05-49FB-9C1D-073B88FC2658}" type="presOf" srcId="{1BEC177B-C81B-4CBC-BA69-717E78D184FD}" destId="{ABB76C75-7437-4304-9DD0-481DAB3A6B9F}" srcOrd="1" destOrd="0" presId="urn:microsoft.com/office/officeart/2005/8/layout/orgChart1"/>
    <dgm:cxn modelId="{606E9720-BDFD-47ED-A10A-445EFF66A4A2}" type="presOf" srcId="{9AA86585-FE15-42E9-8C8A-5B6B981F6F28}" destId="{753471C0-1621-41A4-9B04-6888AEBC9D25}" srcOrd="0" destOrd="0" presId="urn:microsoft.com/office/officeart/2005/8/layout/orgChart1"/>
    <dgm:cxn modelId="{E3175FC0-3047-432C-A801-B03D40F47AF5}" type="presOf" srcId="{13B5CAE5-3C5C-447B-8683-76A3CEBE7ADA}" destId="{42A30D3E-FCAF-4844-A064-AF7F22E3C11A}" srcOrd="0" destOrd="0" presId="urn:microsoft.com/office/officeart/2005/8/layout/orgChart1"/>
    <dgm:cxn modelId="{3D7A512C-864C-4D75-8F69-D5D542412BB5}" type="presOf" srcId="{F488E05C-31CF-47B0-B5DC-A247F7CB14F2}" destId="{52657F52-C56C-49C1-98D4-7B1BF4D37406}" srcOrd="0" destOrd="0" presId="urn:microsoft.com/office/officeart/2005/8/layout/orgChart1"/>
    <dgm:cxn modelId="{0CF27DE3-6C86-4481-9837-B08B834CAFB3}" srcId="{7D0A11B1-3B71-43E5-927E-24BDEE97E2A5}" destId="{0AD98CB7-D24A-4F9F-B516-95967FD5419A}" srcOrd="1" destOrd="0" parTransId="{A1E0ABE8-1EEA-491D-AE7E-78433E3C5F3E}" sibTransId="{5ACC79EB-C63D-4FBA-945F-C123ACAF47C1}"/>
    <dgm:cxn modelId="{8959425C-47B7-4879-8C04-7FF2A3307D0D}" type="presOf" srcId="{0BD623AF-D977-4B59-9605-D54D89BD88DC}" destId="{B8A7F71F-CEB2-49AD-B0CE-584FAB86A0EE}" srcOrd="0" destOrd="0" presId="urn:microsoft.com/office/officeart/2005/8/layout/orgChart1"/>
    <dgm:cxn modelId="{B2FC729A-C1FF-48A6-A896-4FCB977B3BA1}" type="presOf" srcId="{0AD98CB7-D24A-4F9F-B516-95967FD5419A}" destId="{1778AB5A-C8C5-449B-AFE1-3B5C9C9D9BEF}" srcOrd="0" destOrd="0" presId="urn:microsoft.com/office/officeart/2005/8/layout/orgChart1"/>
    <dgm:cxn modelId="{6BD6AE17-4E20-4284-A687-C1DB218719B2}" type="presOf" srcId="{D95E49BA-312F-4C24-80A1-3A24730BF9ED}" destId="{47C195C4-CA92-41A0-B5E9-5BDB7A4CDB6C}" srcOrd="0" destOrd="0" presId="urn:microsoft.com/office/officeart/2005/8/layout/orgChart1"/>
    <dgm:cxn modelId="{A3757A05-3258-4E20-8A7B-7593FB63852B}" srcId="{A5F727BC-D4DA-48A2-8E1F-2B688D1A3B35}" destId="{7D0A11B1-3B71-43E5-927E-24BDEE97E2A5}" srcOrd="2" destOrd="0" parTransId="{228DC5C7-BF62-402B-B16B-5CC3B95A2B66}" sibTransId="{6302B5B2-19E9-40C8-84A0-E87E4A8FCA76}"/>
    <dgm:cxn modelId="{72C48379-A4F4-44CF-A17F-8DD6704F7A6A}" type="presOf" srcId="{A1E0ABE8-1EEA-491D-AE7E-78433E3C5F3E}" destId="{2D429F04-3E49-4B0A-A4FA-8F7A2AA65441}" srcOrd="0" destOrd="0" presId="urn:microsoft.com/office/officeart/2005/8/layout/orgChart1"/>
    <dgm:cxn modelId="{79E85496-277D-499C-BFA1-24E2F9BFAEF9}" srcId="{8BBD62C1-AD99-4894-AFE2-0E32C99EF913}" destId="{B4B2032F-706B-47FA-A8A2-9C09E74655F8}" srcOrd="2" destOrd="0" parTransId="{F488E05C-31CF-47B0-B5DC-A247F7CB14F2}" sibTransId="{1F05CE47-1441-4C26-8455-CCB1A9D13455}"/>
    <dgm:cxn modelId="{D4A8D542-00B4-46C6-9D7F-1AD402455FAE}" srcId="{5881C7A5-B7F7-45B3-9E72-E112C4DB865C}" destId="{94929E51-7996-417E-A35A-00BE498C6635}" srcOrd="0" destOrd="0" parTransId="{BD83B9F8-826D-46F3-A0EF-BB373B47980E}" sibTransId="{C8D4E09A-238F-41CE-A80A-0D18BD371AD7}"/>
    <dgm:cxn modelId="{ABD55756-5EF9-4E3B-81BD-99487E703D30}" type="presOf" srcId="{D18FC9B4-9A42-41E3-AA04-ADC97BCEDA0A}" destId="{08FE5F01-8400-4A88-B6EA-B0F677615C48}" srcOrd="1" destOrd="0" presId="urn:microsoft.com/office/officeart/2005/8/layout/orgChart1"/>
    <dgm:cxn modelId="{ED28E8A5-11C2-481B-83AE-4471D9D3054B}" type="presOf" srcId="{7D0A11B1-3B71-43E5-927E-24BDEE97E2A5}" destId="{A110FF57-EADE-4EF4-8944-592109D88788}" srcOrd="0" destOrd="0" presId="urn:microsoft.com/office/officeart/2005/8/layout/orgChart1"/>
    <dgm:cxn modelId="{5BC6A6F7-88FB-4F82-8E24-1F56AD6BCDD1}" type="presOf" srcId="{D18FC9B4-9A42-41E3-AA04-ADC97BCEDA0A}" destId="{DCF96788-412E-4512-AF73-E9B9D3041F7D}" srcOrd="0" destOrd="0" presId="urn:microsoft.com/office/officeart/2005/8/layout/orgChart1"/>
    <dgm:cxn modelId="{0287E8B8-666F-4D85-8F0A-EA39F4434A4E}" type="presOf" srcId="{8BBD62C1-AD99-4894-AFE2-0E32C99EF913}" destId="{FEF84F61-1B5E-4FE3-8750-CBCBF7CCFF82}" srcOrd="1" destOrd="0" presId="urn:microsoft.com/office/officeart/2005/8/layout/orgChart1"/>
    <dgm:cxn modelId="{C8A322DD-60C1-4FAD-B724-B4B73982317A}" srcId="{8BBD62C1-AD99-4894-AFE2-0E32C99EF913}" destId="{1BEC177B-C81B-4CBC-BA69-717E78D184FD}" srcOrd="1" destOrd="0" parTransId="{13B5CAE5-3C5C-447B-8683-76A3CEBE7ADA}" sibTransId="{58A69E34-DE8F-4E05-A529-D8931AA37C54}"/>
    <dgm:cxn modelId="{3ED76944-04F6-4B17-861E-F22135CAAC7C}" type="presOf" srcId="{760C495F-5A57-4B43-A5DD-1992B448DCF0}" destId="{992E4FA0-F367-47AB-9674-9142C19EA68E}" srcOrd="0" destOrd="0" presId="urn:microsoft.com/office/officeart/2005/8/layout/orgChart1"/>
    <dgm:cxn modelId="{529339FC-5C4E-447B-BF72-048B9E2CDCA7}" srcId="{5881C7A5-B7F7-45B3-9E72-E112C4DB865C}" destId="{88B332EF-9DA9-44CE-BA0F-6D480503EB3F}" srcOrd="1" destOrd="0" parTransId="{6B2FA9EB-C9C3-4097-96DA-61D027216A54}" sibTransId="{11E36871-BCB1-4FB2-8F42-2100AB04C139}"/>
    <dgm:cxn modelId="{7D0B25C0-69F4-49FF-92EC-578E7023AA48}" type="presOf" srcId="{B4B2032F-706B-47FA-A8A2-9C09E74655F8}" destId="{B65145D3-D29A-4AFC-9865-F65FAC61AB93}" srcOrd="1" destOrd="0" presId="urn:microsoft.com/office/officeart/2005/8/layout/orgChart1"/>
    <dgm:cxn modelId="{2386754F-2C29-425E-98E9-BB308450545B}" type="presOf" srcId="{E15F5E91-4788-44D3-900A-AAF6F33D48D6}" destId="{20F510B0-ED39-4BE5-B08C-81FF4A06EF35}" srcOrd="0" destOrd="0" presId="urn:microsoft.com/office/officeart/2005/8/layout/orgChart1"/>
    <dgm:cxn modelId="{FEFD471D-065B-4511-9D27-B7FF38FF6362}" type="presOf" srcId="{709557BC-EE92-4179-9778-9F5218649B5B}" destId="{EBB8DF49-9526-4827-ABF3-E510EDD1BBCA}" srcOrd="0" destOrd="0" presId="urn:microsoft.com/office/officeart/2005/8/layout/orgChart1"/>
    <dgm:cxn modelId="{85F4DA73-F8C9-4884-BE7D-4E539ED99D66}" type="presOf" srcId="{5881C7A5-B7F7-45B3-9E72-E112C4DB865C}" destId="{7E6075FE-5E67-4BC1-AD68-5D3A31F37360}" srcOrd="0" destOrd="0" presId="urn:microsoft.com/office/officeart/2005/8/layout/orgChart1"/>
    <dgm:cxn modelId="{7A3EE343-3114-416B-A461-E8186CD4B98D}" type="presOf" srcId="{A5F727BC-D4DA-48A2-8E1F-2B688D1A3B35}" destId="{2038312C-2060-449D-ABF0-4A1DB31662B8}" srcOrd="1" destOrd="0" presId="urn:microsoft.com/office/officeart/2005/8/layout/orgChart1"/>
    <dgm:cxn modelId="{7AF302B4-A9E2-41DE-8EA2-BFDD776DABB9}" type="presOf" srcId="{6B2FA9EB-C9C3-4097-96DA-61D027216A54}" destId="{F3D130B7-DC78-4DA5-965A-CE0F3B395341}" srcOrd="0" destOrd="0" presId="urn:microsoft.com/office/officeart/2005/8/layout/orgChart1"/>
    <dgm:cxn modelId="{0A06AC62-0AB3-4E87-985E-1C2F136C31DD}" type="presOf" srcId="{1BEC177B-C81B-4CBC-BA69-717E78D184FD}" destId="{A6ABC85E-C942-4F4D-921B-709F1D5AC2D1}" srcOrd="0" destOrd="0" presId="urn:microsoft.com/office/officeart/2005/8/layout/orgChart1"/>
    <dgm:cxn modelId="{FF816345-AB50-4184-A632-4CAB4D846EE3}" type="presOf" srcId="{146C000E-F302-49C9-BF8E-879C7E17D21C}" destId="{EB39E123-77FC-441C-894B-C34AACFC3FF0}" srcOrd="1" destOrd="0" presId="urn:microsoft.com/office/officeart/2005/8/layout/orgChart1"/>
    <dgm:cxn modelId="{31352CC8-1543-4F5E-B6F4-C7C81C30E495}" type="presOf" srcId="{5881C7A5-B7F7-45B3-9E72-E112C4DB865C}" destId="{71B1919C-BA32-4FD0-8CED-4339457710D5}" srcOrd="1" destOrd="0" presId="urn:microsoft.com/office/officeart/2005/8/layout/orgChart1"/>
    <dgm:cxn modelId="{6C6F0D78-1102-4B44-AAC2-3AEA7AB70C68}" type="presOf" srcId="{A9B6EA3A-708E-4D12-B074-BA1DD3D01B70}" destId="{B3E8A40E-F7CB-4BDA-9391-8F485785F252}" srcOrd="0" destOrd="0" presId="urn:microsoft.com/office/officeart/2005/8/layout/orgChart1"/>
    <dgm:cxn modelId="{20B64488-4B5D-49AB-B37A-FAC5B6815D42}" type="presOf" srcId="{88B332EF-9DA9-44CE-BA0F-6D480503EB3F}" destId="{AD004CB3-7D66-4832-91B4-0F54E484ADF1}" srcOrd="0" destOrd="0" presId="urn:microsoft.com/office/officeart/2005/8/layout/orgChart1"/>
    <dgm:cxn modelId="{A311B7E5-FF9B-4043-9FB5-128447DA1F07}" type="presOf" srcId="{C6C25D92-8FA0-4894-9ABC-58CD1ECBE599}" destId="{F3212650-39EC-466A-9804-3BBE0E1F0356}" srcOrd="0" destOrd="0" presId="urn:microsoft.com/office/officeart/2005/8/layout/orgChart1"/>
    <dgm:cxn modelId="{E484F292-51A8-4259-BAF5-97A47A67EAEF}" srcId="{8BBD62C1-AD99-4894-AFE2-0E32C99EF913}" destId="{709557BC-EE92-4179-9778-9F5218649B5B}" srcOrd="0" destOrd="0" parTransId="{760C495F-5A57-4B43-A5DD-1992B448DCF0}" sibTransId="{4A685F2B-8D6D-4A1E-AE5D-7766652EC852}"/>
    <dgm:cxn modelId="{CB49A45D-A4FA-4C13-B794-ADA209EFFE0C}" type="presOf" srcId="{BD83B9F8-826D-46F3-A0EF-BB373B47980E}" destId="{A95BBF6D-AA69-47B6-B0F9-5AFF78550CEB}" srcOrd="0" destOrd="0" presId="urn:microsoft.com/office/officeart/2005/8/layout/orgChart1"/>
    <dgm:cxn modelId="{8AA1CABC-8BA3-443C-8CC6-EFFF766B8BFD}" type="presOf" srcId="{94929E51-7996-417E-A35A-00BE498C6635}" destId="{4FE78DC0-117B-4F33-8BCB-ACE3BD0AB9AF}" srcOrd="0" destOrd="0" presId="urn:microsoft.com/office/officeart/2005/8/layout/orgChart1"/>
    <dgm:cxn modelId="{377D870D-87BF-4AF6-BB8A-87B515A4E4EC}" type="presOf" srcId="{146C000E-F302-49C9-BF8E-879C7E17D21C}" destId="{D0F1A2A9-3926-4E80-AEDC-5D477516071C}" srcOrd="0" destOrd="0" presId="urn:microsoft.com/office/officeart/2005/8/layout/orgChart1"/>
    <dgm:cxn modelId="{EB93CD9A-9862-4895-B2BD-E36017AD5E07}" type="presParOf" srcId="{0688FD11-26B8-4D49-B0D8-0EE0FE751FBE}" destId="{DD18E892-4483-450C-999E-2CCF40603EA9}" srcOrd="0" destOrd="0" presId="urn:microsoft.com/office/officeart/2005/8/layout/orgChart1"/>
    <dgm:cxn modelId="{C7A46030-2FAF-4759-AF8C-F9735B66C33C}" type="presParOf" srcId="{DD18E892-4483-450C-999E-2CCF40603EA9}" destId="{E8D61CAB-E10C-4D65-9230-49D81ECB79C8}" srcOrd="0" destOrd="0" presId="urn:microsoft.com/office/officeart/2005/8/layout/orgChart1"/>
    <dgm:cxn modelId="{2D0F6D6F-4D5D-4E27-B323-608CDF779D49}" type="presParOf" srcId="{E8D61CAB-E10C-4D65-9230-49D81ECB79C8}" destId="{2DBAAC83-7115-41D5-A404-8DABF594BFFB}" srcOrd="0" destOrd="0" presId="urn:microsoft.com/office/officeart/2005/8/layout/orgChart1"/>
    <dgm:cxn modelId="{A1B6B6FD-BCC2-48A9-A060-D8583B1B2C6D}" type="presParOf" srcId="{E8D61CAB-E10C-4D65-9230-49D81ECB79C8}" destId="{2038312C-2060-449D-ABF0-4A1DB31662B8}" srcOrd="1" destOrd="0" presId="urn:microsoft.com/office/officeart/2005/8/layout/orgChart1"/>
    <dgm:cxn modelId="{AF9ECAF0-BD13-4921-8B70-2B93C98A121A}" type="presParOf" srcId="{DD18E892-4483-450C-999E-2CCF40603EA9}" destId="{379CD789-0829-4303-80A9-4F7271DCCBCC}" srcOrd="1" destOrd="0" presId="urn:microsoft.com/office/officeart/2005/8/layout/orgChart1"/>
    <dgm:cxn modelId="{5E715E3B-EC78-48D1-B86F-BE2572AC2637}" type="presParOf" srcId="{379CD789-0829-4303-80A9-4F7271DCCBCC}" destId="{20F510B0-ED39-4BE5-B08C-81FF4A06EF35}" srcOrd="0" destOrd="0" presId="urn:microsoft.com/office/officeart/2005/8/layout/orgChart1"/>
    <dgm:cxn modelId="{AEDDA46C-8782-48B6-916D-1660F552D65B}" type="presParOf" srcId="{379CD789-0829-4303-80A9-4F7271DCCBCC}" destId="{8EACB287-D7CF-41A4-80AD-38F89081B313}" srcOrd="1" destOrd="0" presId="urn:microsoft.com/office/officeart/2005/8/layout/orgChart1"/>
    <dgm:cxn modelId="{B63E85A6-0363-4F00-BBBB-99D68BAF91B3}" type="presParOf" srcId="{8EACB287-D7CF-41A4-80AD-38F89081B313}" destId="{4BEA685C-83F5-443F-B233-67B59F5074DF}" srcOrd="0" destOrd="0" presId="urn:microsoft.com/office/officeart/2005/8/layout/orgChart1"/>
    <dgm:cxn modelId="{438CB070-5759-488A-A66D-0E8D7B8545F3}" type="presParOf" srcId="{4BEA685C-83F5-443F-B233-67B59F5074DF}" destId="{F1A570D2-BF0A-4C8D-917D-FB676A1ACC23}" srcOrd="0" destOrd="0" presId="urn:microsoft.com/office/officeart/2005/8/layout/orgChart1"/>
    <dgm:cxn modelId="{570462E5-A90D-4F8B-8BA0-50DDF4F78CAD}" type="presParOf" srcId="{4BEA685C-83F5-443F-B233-67B59F5074DF}" destId="{FEF84F61-1B5E-4FE3-8750-CBCBF7CCFF82}" srcOrd="1" destOrd="0" presId="urn:microsoft.com/office/officeart/2005/8/layout/orgChart1"/>
    <dgm:cxn modelId="{65027F40-AED2-4ACD-877B-E1C483B49E7B}" type="presParOf" srcId="{8EACB287-D7CF-41A4-80AD-38F89081B313}" destId="{4FE548DA-4C38-47AB-950F-C69B18EB5907}" srcOrd="1" destOrd="0" presId="urn:microsoft.com/office/officeart/2005/8/layout/orgChart1"/>
    <dgm:cxn modelId="{8DF19AF0-125D-4B54-8C5C-AE7A35E2A6AE}" type="presParOf" srcId="{4FE548DA-4C38-47AB-950F-C69B18EB5907}" destId="{992E4FA0-F367-47AB-9674-9142C19EA68E}" srcOrd="0" destOrd="0" presId="urn:microsoft.com/office/officeart/2005/8/layout/orgChart1"/>
    <dgm:cxn modelId="{DC248793-0870-466E-B252-58A3AACC9E8D}" type="presParOf" srcId="{4FE548DA-4C38-47AB-950F-C69B18EB5907}" destId="{77214C1A-A4AF-417E-9C58-0BE6298D63DB}" srcOrd="1" destOrd="0" presId="urn:microsoft.com/office/officeart/2005/8/layout/orgChart1"/>
    <dgm:cxn modelId="{2D5312B9-BDE5-4493-9A70-D01C35904260}" type="presParOf" srcId="{77214C1A-A4AF-417E-9C58-0BE6298D63DB}" destId="{8996B44E-D048-47F6-9573-7B0D1DD2835A}" srcOrd="0" destOrd="0" presId="urn:microsoft.com/office/officeart/2005/8/layout/orgChart1"/>
    <dgm:cxn modelId="{32AF8EA9-E7E9-4A2E-B68E-B8D443519BC3}" type="presParOf" srcId="{8996B44E-D048-47F6-9573-7B0D1DD2835A}" destId="{EBB8DF49-9526-4827-ABF3-E510EDD1BBCA}" srcOrd="0" destOrd="0" presId="urn:microsoft.com/office/officeart/2005/8/layout/orgChart1"/>
    <dgm:cxn modelId="{E2256E5E-00E1-4AA8-AB86-87AD1DFAA11B}" type="presParOf" srcId="{8996B44E-D048-47F6-9573-7B0D1DD2835A}" destId="{CD1D4133-E415-47AB-8EC4-B757471F4A14}" srcOrd="1" destOrd="0" presId="urn:microsoft.com/office/officeart/2005/8/layout/orgChart1"/>
    <dgm:cxn modelId="{A6D0DE10-58B8-41F1-A11A-BB28798005DC}" type="presParOf" srcId="{77214C1A-A4AF-417E-9C58-0BE6298D63DB}" destId="{A2023A62-3878-4BF8-AC2F-1E60BCC10132}" srcOrd="1" destOrd="0" presId="urn:microsoft.com/office/officeart/2005/8/layout/orgChart1"/>
    <dgm:cxn modelId="{2E532D3A-0DDB-4C17-B96A-5A1284EED897}" type="presParOf" srcId="{77214C1A-A4AF-417E-9C58-0BE6298D63DB}" destId="{3F2F432B-06E2-464E-AA04-F0DFB1BF25E4}" srcOrd="2" destOrd="0" presId="urn:microsoft.com/office/officeart/2005/8/layout/orgChart1"/>
    <dgm:cxn modelId="{0B5B508B-5A8B-4E83-A00E-EC4254FDDAEE}" type="presParOf" srcId="{4FE548DA-4C38-47AB-950F-C69B18EB5907}" destId="{42A30D3E-FCAF-4844-A064-AF7F22E3C11A}" srcOrd="2" destOrd="0" presId="urn:microsoft.com/office/officeart/2005/8/layout/orgChart1"/>
    <dgm:cxn modelId="{BF6EF6C6-F2E7-4DD1-828C-87ED96202F16}" type="presParOf" srcId="{4FE548DA-4C38-47AB-950F-C69B18EB5907}" destId="{681E0AF9-D65E-429F-B28B-CFF61C41675B}" srcOrd="3" destOrd="0" presId="urn:microsoft.com/office/officeart/2005/8/layout/orgChart1"/>
    <dgm:cxn modelId="{844F9F57-E9E9-440B-8553-3228D6090E95}" type="presParOf" srcId="{681E0AF9-D65E-429F-B28B-CFF61C41675B}" destId="{B9FF984C-A606-4540-8BFB-4498F618E831}" srcOrd="0" destOrd="0" presId="urn:microsoft.com/office/officeart/2005/8/layout/orgChart1"/>
    <dgm:cxn modelId="{2C942CFB-87DF-445C-AE38-4AC5135FB101}" type="presParOf" srcId="{B9FF984C-A606-4540-8BFB-4498F618E831}" destId="{A6ABC85E-C942-4F4D-921B-709F1D5AC2D1}" srcOrd="0" destOrd="0" presId="urn:microsoft.com/office/officeart/2005/8/layout/orgChart1"/>
    <dgm:cxn modelId="{3156C55A-16CF-4AF2-8BBC-D5E32134B285}" type="presParOf" srcId="{B9FF984C-A606-4540-8BFB-4498F618E831}" destId="{ABB76C75-7437-4304-9DD0-481DAB3A6B9F}" srcOrd="1" destOrd="0" presId="urn:microsoft.com/office/officeart/2005/8/layout/orgChart1"/>
    <dgm:cxn modelId="{7D4463F0-5FD5-4661-B051-8F4F50036EBD}" type="presParOf" srcId="{681E0AF9-D65E-429F-B28B-CFF61C41675B}" destId="{EFD7424D-CC19-43E0-9331-8667F1DC81D9}" srcOrd="1" destOrd="0" presId="urn:microsoft.com/office/officeart/2005/8/layout/orgChart1"/>
    <dgm:cxn modelId="{D450137B-8E96-4A61-BDB5-130BE95C6508}" type="presParOf" srcId="{681E0AF9-D65E-429F-B28B-CFF61C41675B}" destId="{EDE2A73D-51AF-44DB-B2B3-6ACADA66C250}" srcOrd="2" destOrd="0" presId="urn:microsoft.com/office/officeart/2005/8/layout/orgChart1"/>
    <dgm:cxn modelId="{2FFC318F-B4AE-4AE3-8439-458CAAAA43A4}" type="presParOf" srcId="{4FE548DA-4C38-47AB-950F-C69B18EB5907}" destId="{52657F52-C56C-49C1-98D4-7B1BF4D37406}" srcOrd="4" destOrd="0" presId="urn:microsoft.com/office/officeart/2005/8/layout/orgChart1"/>
    <dgm:cxn modelId="{D9234F57-5094-4BE2-BF4B-3013AED27991}" type="presParOf" srcId="{4FE548DA-4C38-47AB-950F-C69B18EB5907}" destId="{A56F8F69-8405-4767-AC1E-955026EE996E}" srcOrd="5" destOrd="0" presId="urn:microsoft.com/office/officeart/2005/8/layout/orgChart1"/>
    <dgm:cxn modelId="{B727E30B-18E4-469E-9D55-9D2D6C95825F}" type="presParOf" srcId="{A56F8F69-8405-4767-AC1E-955026EE996E}" destId="{830C80ED-7B69-42E8-B843-DBA6B8D768EA}" srcOrd="0" destOrd="0" presId="urn:microsoft.com/office/officeart/2005/8/layout/orgChart1"/>
    <dgm:cxn modelId="{D779C4D8-898F-456F-A56D-92B3EE9792C8}" type="presParOf" srcId="{830C80ED-7B69-42E8-B843-DBA6B8D768EA}" destId="{C4E75DE2-A0C3-42A7-BE9D-9A5C90136C01}" srcOrd="0" destOrd="0" presId="urn:microsoft.com/office/officeart/2005/8/layout/orgChart1"/>
    <dgm:cxn modelId="{95D79B31-B59B-408F-A5A3-179CA21A79B2}" type="presParOf" srcId="{830C80ED-7B69-42E8-B843-DBA6B8D768EA}" destId="{B65145D3-D29A-4AFC-9865-F65FAC61AB93}" srcOrd="1" destOrd="0" presId="urn:microsoft.com/office/officeart/2005/8/layout/orgChart1"/>
    <dgm:cxn modelId="{CD7DDA2B-1329-4B65-BD19-9D846F9CC9F8}" type="presParOf" srcId="{A56F8F69-8405-4767-AC1E-955026EE996E}" destId="{CB856645-E17B-4212-90EC-755C4DF8E32C}" srcOrd="1" destOrd="0" presId="urn:microsoft.com/office/officeart/2005/8/layout/orgChart1"/>
    <dgm:cxn modelId="{402AFFF0-54D5-4B1E-BDED-E71C8D0BB55D}" type="presParOf" srcId="{A56F8F69-8405-4767-AC1E-955026EE996E}" destId="{FC1C4B19-BD94-448B-B004-F99A644BAE03}" srcOrd="2" destOrd="0" presId="urn:microsoft.com/office/officeart/2005/8/layout/orgChart1"/>
    <dgm:cxn modelId="{E771A4DB-0122-4C36-97D0-CB5BC2A43A8F}" type="presParOf" srcId="{8EACB287-D7CF-41A4-80AD-38F89081B313}" destId="{BD7E40C0-A248-4072-87F6-38B34E68D987}" srcOrd="2" destOrd="0" presId="urn:microsoft.com/office/officeart/2005/8/layout/orgChart1"/>
    <dgm:cxn modelId="{1044D64F-F824-4785-905D-2884291B873B}" type="presParOf" srcId="{379CD789-0829-4303-80A9-4F7271DCCBCC}" destId="{839F25A7-1723-4ABD-A3D4-85968D41552F}" srcOrd="2" destOrd="0" presId="urn:microsoft.com/office/officeart/2005/8/layout/orgChart1"/>
    <dgm:cxn modelId="{4D9B0E7A-AA1E-4EBB-9603-6EDFAC93CCB4}" type="presParOf" srcId="{379CD789-0829-4303-80A9-4F7271DCCBCC}" destId="{F622D83C-B7F4-4178-BB93-B5F206FB317F}" srcOrd="3" destOrd="0" presId="urn:microsoft.com/office/officeart/2005/8/layout/orgChart1"/>
    <dgm:cxn modelId="{09FF0322-D0CC-4D1A-BA8A-83B4C7E47E34}" type="presParOf" srcId="{F622D83C-B7F4-4178-BB93-B5F206FB317F}" destId="{5F85AD43-2E07-4FAB-90CB-D304697A6820}" srcOrd="0" destOrd="0" presId="urn:microsoft.com/office/officeart/2005/8/layout/orgChart1"/>
    <dgm:cxn modelId="{019CB839-A44D-44FF-818D-F288C7CF1E52}" type="presParOf" srcId="{5F85AD43-2E07-4FAB-90CB-D304697A6820}" destId="{7E6075FE-5E67-4BC1-AD68-5D3A31F37360}" srcOrd="0" destOrd="0" presId="urn:microsoft.com/office/officeart/2005/8/layout/orgChart1"/>
    <dgm:cxn modelId="{0BD1BF9F-3B67-4E64-B25F-0E273788D1B7}" type="presParOf" srcId="{5F85AD43-2E07-4FAB-90CB-D304697A6820}" destId="{71B1919C-BA32-4FD0-8CED-4339457710D5}" srcOrd="1" destOrd="0" presId="urn:microsoft.com/office/officeart/2005/8/layout/orgChart1"/>
    <dgm:cxn modelId="{34FFE41D-5909-413F-9346-264D0B734177}" type="presParOf" srcId="{F622D83C-B7F4-4178-BB93-B5F206FB317F}" destId="{CC320D95-5ECA-46B5-A452-6CDE55D5FFF5}" srcOrd="1" destOrd="0" presId="urn:microsoft.com/office/officeart/2005/8/layout/orgChart1"/>
    <dgm:cxn modelId="{FDE68291-81E5-4E5F-8055-08B06FD8CFE7}" type="presParOf" srcId="{CC320D95-5ECA-46B5-A452-6CDE55D5FFF5}" destId="{A95BBF6D-AA69-47B6-B0F9-5AFF78550CEB}" srcOrd="0" destOrd="0" presId="urn:microsoft.com/office/officeart/2005/8/layout/orgChart1"/>
    <dgm:cxn modelId="{2F4E6D0A-0F26-485E-8C33-B602E1B07881}" type="presParOf" srcId="{CC320D95-5ECA-46B5-A452-6CDE55D5FFF5}" destId="{8A553544-BFE8-407F-A408-BE9D77A18698}" srcOrd="1" destOrd="0" presId="urn:microsoft.com/office/officeart/2005/8/layout/orgChart1"/>
    <dgm:cxn modelId="{2E62B309-2604-432A-9C12-10748E311707}" type="presParOf" srcId="{8A553544-BFE8-407F-A408-BE9D77A18698}" destId="{66B9B22D-ADFA-4883-8FD4-5C665CD7C0E0}" srcOrd="0" destOrd="0" presId="urn:microsoft.com/office/officeart/2005/8/layout/orgChart1"/>
    <dgm:cxn modelId="{D11E71C0-DCEE-42FA-B2DF-260639947621}" type="presParOf" srcId="{66B9B22D-ADFA-4883-8FD4-5C665CD7C0E0}" destId="{4FE78DC0-117B-4F33-8BCB-ACE3BD0AB9AF}" srcOrd="0" destOrd="0" presId="urn:microsoft.com/office/officeart/2005/8/layout/orgChart1"/>
    <dgm:cxn modelId="{6B76DDE7-193D-48BA-B1AD-66F9A387858D}" type="presParOf" srcId="{66B9B22D-ADFA-4883-8FD4-5C665CD7C0E0}" destId="{63A7CB13-801E-4AA6-87B8-5A34F8CCAE64}" srcOrd="1" destOrd="0" presId="urn:microsoft.com/office/officeart/2005/8/layout/orgChart1"/>
    <dgm:cxn modelId="{13A9118D-3068-425E-9B52-57717AF41F80}" type="presParOf" srcId="{8A553544-BFE8-407F-A408-BE9D77A18698}" destId="{30398B53-1CFA-4B0C-B534-34317BDD984B}" srcOrd="1" destOrd="0" presId="urn:microsoft.com/office/officeart/2005/8/layout/orgChart1"/>
    <dgm:cxn modelId="{9D5BF053-8819-4208-82D9-374B74CD01B6}" type="presParOf" srcId="{8A553544-BFE8-407F-A408-BE9D77A18698}" destId="{7950B118-AA15-4C1B-96F4-4E8CFB0DD783}" srcOrd="2" destOrd="0" presId="urn:microsoft.com/office/officeart/2005/8/layout/orgChart1"/>
    <dgm:cxn modelId="{4FD3D399-580B-42A6-8ED0-F8F54997453D}" type="presParOf" srcId="{CC320D95-5ECA-46B5-A452-6CDE55D5FFF5}" destId="{F3D130B7-DC78-4DA5-965A-CE0F3B395341}" srcOrd="2" destOrd="0" presId="urn:microsoft.com/office/officeart/2005/8/layout/orgChart1"/>
    <dgm:cxn modelId="{9B07F8B2-85C9-4867-8919-D3ABD9294F46}" type="presParOf" srcId="{CC320D95-5ECA-46B5-A452-6CDE55D5FFF5}" destId="{798389A8-A7B7-4797-8D98-0E657D9D9A52}" srcOrd="3" destOrd="0" presId="urn:microsoft.com/office/officeart/2005/8/layout/orgChart1"/>
    <dgm:cxn modelId="{F16B9210-AF26-48BD-BD2A-E00D627FD44B}" type="presParOf" srcId="{798389A8-A7B7-4797-8D98-0E657D9D9A52}" destId="{6E16ADDC-FD15-4209-8766-C80A455875E2}" srcOrd="0" destOrd="0" presId="urn:microsoft.com/office/officeart/2005/8/layout/orgChart1"/>
    <dgm:cxn modelId="{4507BD67-2D9A-4928-BFCC-2FE3C2D80E81}" type="presParOf" srcId="{6E16ADDC-FD15-4209-8766-C80A455875E2}" destId="{AD004CB3-7D66-4832-91B4-0F54E484ADF1}" srcOrd="0" destOrd="0" presId="urn:microsoft.com/office/officeart/2005/8/layout/orgChart1"/>
    <dgm:cxn modelId="{354BDF5A-7A95-469F-BCAE-9D08145422E1}" type="presParOf" srcId="{6E16ADDC-FD15-4209-8766-C80A455875E2}" destId="{34489B4D-CD9D-4F2B-BA0B-5A774F29EF0A}" srcOrd="1" destOrd="0" presId="urn:microsoft.com/office/officeart/2005/8/layout/orgChart1"/>
    <dgm:cxn modelId="{D3359CA7-59F9-4C9E-BE48-DD0C42997066}" type="presParOf" srcId="{798389A8-A7B7-4797-8D98-0E657D9D9A52}" destId="{503364C3-35B1-4191-BEDD-DDA2DB12D080}" srcOrd="1" destOrd="0" presId="urn:microsoft.com/office/officeart/2005/8/layout/orgChart1"/>
    <dgm:cxn modelId="{224064A4-C24C-4F15-BF29-FDB492BB802F}" type="presParOf" srcId="{798389A8-A7B7-4797-8D98-0E657D9D9A52}" destId="{645192E7-AB01-48C2-AF36-10B93A1EA039}" srcOrd="2" destOrd="0" presId="urn:microsoft.com/office/officeart/2005/8/layout/orgChart1"/>
    <dgm:cxn modelId="{3BFE1E45-A6A1-4F92-B9B8-31D37DFD2930}" type="presParOf" srcId="{F622D83C-B7F4-4178-BB93-B5F206FB317F}" destId="{1CEB7262-D366-4ADB-8377-92ED074D043B}" srcOrd="2" destOrd="0" presId="urn:microsoft.com/office/officeart/2005/8/layout/orgChart1"/>
    <dgm:cxn modelId="{6334FD25-3EB4-4598-B6FF-5475A3B19ECE}" type="presParOf" srcId="{379CD789-0829-4303-80A9-4F7271DCCBCC}" destId="{EF0293A6-6D62-4502-BC43-D628A438F0DF}" srcOrd="4" destOrd="0" presId="urn:microsoft.com/office/officeart/2005/8/layout/orgChart1"/>
    <dgm:cxn modelId="{212D26FB-26AC-4142-BC41-3C5F46366EAF}" type="presParOf" srcId="{379CD789-0829-4303-80A9-4F7271DCCBCC}" destId="{ACB9615B-645F-49AB-9352-C98C3BCCDB6F}" srcOrd="5" destOrd="0" presId="urn:microsoft.com/office/officeart/2005/8/layout/orgChart1"/>
    <dgm:cxn modelId="{08E7F85D-470D-4304-B95A-4301AE6CF56B}" type="presParOf" srcId="{ACB9615B-645F-49AB-9352-C98C3BCCDB6F}" destId="{B6B30438-ED9D-48F8-966D-0221944F5E5B}" srcOrd="0" destOrd="0" presId="urn:microsoft.com/office/officeart/2005/8/layout/orgChart1"/>
    <dgm:cxn modelId="{1328F68D-0255-4F77-87E2-12723C7B0F61}" type="presParOf" srcId="{B6B30438-ED9D-48F8-966D-0221944F5E5B}" destId="{A110FF57-EADE-4EF4-8944-592109D88788}" srcOrd="0" destOrd="0" presId="urn:microsoft.com/office/officeart/2005/8/layout/orgChart1"/>
    <dgm:cxn modelId="{FD151A41-837D-4B92-9844-7DA2FF982FC4}" type="presParOf" srcId="{B6B30438-ED9D-48F8-966D-0221944F5E5B}" destId="{3C59876D-1090-4F4C-A02B-A60E76737D76}" srcOrd="1" destOrd="0" presId="urn:microsoft.com/office/officeart/2005/8/layout/orgChart1"/>
    <dgm:cxn modelId="{F81742F0-9A6A-48D2-8FE9-16BFF2401B0B}" type="presParOf" srcId="{ACB9615B-645F-49AB-9352-C98C3BCCDB6F}" destId="{73AC42C8-08E1-4F26-A7F6-1E400501EFE1}" srcOrd="1" destOrd="0" presId="urn:microsoft.com/office/officeart/2005/8/layout/orgChart1"/>
    <dgm:cxn modelId="{104871B1-D5AC-4829-A54E-A93782F102D7}" type="presParOf" srcId="{73AC42C8-08E1-4F26-A7F6-1E400501EFE1}" destId="{B3E8A40E-F7CB-4BDA-9391-8F485785F252}" srcOrd="0" destOrd="0" presId="urn:microsoft.com/office/officeart/2005/8/layout/orgChart1"/>
    <dgm:cxn modelId="{D89FE236-AA26-4E25-AE60-9DCD30BD8483}" type="presParOf" srcId="{73AC42C8-08E1-4F26-A7F6-1E400501EFE1}" destId="{AA4BE852-7B28-4222-B08E-6B176CE42586}" srcOrd="1" destOrd="0" presId="urn:microsoft.com/office/officeart/2005/8/layout/orgChart1"/>
    <dgm:cxn modelId="{BFE5A80C-CDDA-4069-974C-554BAFFE0237}" type="presParOf" srcId="{AA4BE852-7B28-4222-B08E-6B176CE42586}" destId="{5A33A3B5-9684-46CF-8206-A47E62910559}" srcOrd="0" destOrd="0" presId="urn:microsoft.com/office/officeart/2005/8/layout/orgChart1"/>
    <dgm:cxn modelId="{17656D2E-9A48-4605-A08E-C940F3C10863}" type="presParOf" srcId="{5A33A3B5-9684-46CF-8206-A47E62910559}" destId="{DCF96788-412E-4512-AF73-E9B9D3041F7D}" srcOrd="0" destOrd="0" presId="urn:microsoft.com/office/officeart/2005/8/layout/orgChart1"/>
    <dgm:cxn modelId="{78917CBA-BF46-44F5-8BD7-6AD4FD17D156}" type="presParOf" srcId="{5A33A3B5-9684-46CF-8206-A47E62910559}" destId="{08FE5F01-8400-4A88-B6EA-B0F677615C48}" srcOrd="1" destOrd="0" presId="urn:microsoft.com/office/officeart/2005/8/layout/orgChart1"/>
    <dgm:cxn modelId="{969A88E9-6886-44BB-9CFF-16927623E5FC}" type="presParOf" srcId="{AA4BE852-7B28-4222-B08E-6B176CE42586}" destId="{D85B9A01-D5E1-482F-937C-6142C1F9C0E7}" srcOrd="1" destOrd="0" presId="urn:microsoft.com/office/officeart/2005/8/layout/orgChart1"/>
    <dgm:cxn modelId="{13E06AFF-4083-4436-AD90-A99CDC27E87B}" type="presParOf" srcId="{AA4BE852-7B28-4222-B08E-6B176CE42586}" destId="{43291375-934E-43FC-A189-F68BDFC51618}" srcOrd="2" destOrd="0" presId="urn:microsoft.com/office/officeart/2005/8/layout/orgChart1"/>
    <dgm:cxn modelId="{F9BC088F-C466-4974-B597-FEF49368DD77}" type="presParOf" srcId="{73AC42C8-08E1-4F26-A7F6-1E400501EFE1}" destId="{2D429F04-3E49-4B0A-A4FA-8F7A2AA65441}" srcOrd="2" destOrd="0" presId="urn:microsoft.com/office/officeart/2005/8/layout/orgChart1"/>
    <dgm:cxn modelId="{23348238-54FF-488C-8CDD-D84CC8555FB5}" type="presParOf" srcId="{73AC42C8-08E1-4F26-A7F6-1E400501EFE1}" destId="{6E270889-4E40-4334-A9C6-C882C3228A23}" srcOrd="3" destOrd="0" presId="urn:microsoft.com/office/officeart/2005/8/layout/orgChart1"/>
    <dgm:cxn modelId="{B96B5738-BF28-4B2C-B4DE-860D39A1ACE5}" type="presParOf" srcId="{6E270889-4E40-4334-A9C6-C882C3228A23}" destId="{C256BDBD-75AD-4244-8C3B-3B9A07010AFD}" srcOrd="0" destOrd="0" presId="urn:microsoft.com/office/officeart/2005/8/layout/orgChart1"/>
    <dgm:cxn modelId="{963A4410-0F73-4D9C-9991-72DA7AEFFFBF}" type="presParOf" srcId="{C256BDBD-75AD-4244-8C3B-3B9A07010AFD}" destId="{1778AB5A-C8C5-449B-AFE1-3B5C9C9D9BEF}" srcOrd="0" destOrd="0" presId="urn:microsoft.com/office/officeart/2005/8/layout/orgChart1"/>
    <dgm:cxn modelId="{B8E83970-C49E-4DD0-9F93-BC86814FA063}" type="presParOf" srcId="{C256BDBD-75AD-4244-8C3B-3B9A07010AFD}" destId="{B23084FA-06A7-4F5C-BF97-30BD88C1D9C0}" srcOrd="1" destOrd="0" presId="urn:microsoft.com/office/officeart/2005/8/layout/orgChart1"/>
    <dgm:cxn modelId="{13DE8075-75AB-44D9-964D-222794C963DA}" type="presParOf" srcId="{6E270889-4E40-4334-A9C6-C882C3228A23}" destId="{1A80214F-56EC-4651-B1F7-C493FF8860B8}" srcOrd="1" destOrd="0" presId="urn:microsoft.com/office/officeart/2005/8/layout/orgChart1"/>
    <dgm:cxn modelId="{BADAF458-4DA4-4D72-80F6-ADE8216398DD}" type="presParOf" srcId="{6E270889-4E40-4334-A9C6-C882C3228A23}" destId="{DAB93BE4-8EDC-40AE-95E9-EE6807D09706}" srcOrd="2" destOrd="0" presId="urn:microsoft.com/office/officeart/2005/8/layout/orgChart1"/>
    <dgm:cxn modelId="{E08A0E6A-BA3B-4F49-9667-F80970640C9D}" type="presParOf" srcId="{73AC42C8-08E1-4F26-A7F6-1E400501EFE1}" destId="{B8A7F71F-CEB2-49AD-B0CE-584FAB86A0EE}" srcOrd="4" destOrd="0" presId="urn:microsoft.com/office/officeart/2005/8/layout/orgChart1"/>
    <dgm:cxn modelId="{D18696F9-B767-4392-A9B5-2F1C1642BEEE}" type="presParOf" srcId="{73AC42C8-08E1-4F26-A7F6-1E400501EFE1}" destId="{E9844E5D-01F5-42A3-9246-B33C08E86FE7}" srcOrd="5" destOrd="0" presId="urn:microsoft.com/office/officeart/2005/8/layout/orgChart1"/>
    <dgm:cxn modelId="{15C81DAB-5F40-4925-B410-F4656A7B3786}" type="presParOf" srcId="{E9844E5D-01F5-42A3-9246-B33C08E86FE7}" destId="{311A74BF-661D-4537-A5A7-D290FAD8880A}" srcOrd="0" destOrd="0" presId="urn:microsoft.com/office/officeart/2005/8/layout/orgChart1"/>
    <dgm:cxn modelId="{29B8031B-73FD-4C1A-B95F-5C85A7EE0228}" type="presParOf" srcId="{311A74BF-661D-4537-A5A7-D290FAD8880A}" destId="{47C195C4-CA92-41A0-B5E9-5BDB7A4CDB6C}" srcOrd="0" destOrd="0" presId="urn:microsoft.com/office/officeart/2005/8/layout/orgChart1"/>
    <dgm:cxn modelId="{CCE877F9-49BA-4D18-9818-FACCFD02E3B1}" type="presParOf" srcId="{311A74BF-661D-4537-A5A7-D290FAD8880A}" destId="{B44C530E-1A0A-4C22-A988-AB2A4DBBD34B}" srcOrd="1" destOrd="0" presId="urn:microsoft.com/office/officeart/2005/8/layout/orgChart1"/>
    <dgm:cxn modelId="{DF919085-303D-4F26-B558-47EC9E775BAF}" type="presParOf" srcId="{E9844E5D-01F5-42A3-9246-B33C08E86FE7}" destId="{F7BF85EA-B530-4630-B6E1-60CF5ED587EC}" srcOrd="1" destOrd="0" presId="urn:microsoft.com/office/officeart/2005/8/layout/orgChart1"/>
    <dgm:cxn modelId="{072BFEAA-A45B-4C17-A069-952C8D62EEF2}" type="presParOf" srcId="{E9844E5D-01F5-42A3-9246-B33C08E86FE7}" destId="{816E12D0-31E3-4A70-BFF4-29B5DF0C86D0}" srcOrd="2" destOrd="0" presId="urn:microsoft.com/office/officeart/2005/8/layout/orgChart1"/>
    <dgm:cxn modelId="{44D870DF-F94C-406D-BA8F-8686646B0C15}" type="presParOf" srcId="{ACB9615B-645F-49AB-9352-C98C3BCCDB6F}" destId="{3C8A156C-FECA-4DD4-BC5E-D1AD5E1BBC4F}" srcOrd="2" destOrd="0" presId="urn:microsoft.com/office/officeart/2005/8/layout/orgChart1"/>
    <dgm:cxn modelId="{E9F44D3E-DB69-4BE2-A95D-F01745E4C00F}" type="presParOf" srcId="{379CD789-0829-4303-80A9-4F7271DCCBCC}" destId="{AE5FE5FF-2A50-44EC-B757-3E602060662B}" srcOrd="6" destOrd="0" presId="urn:microsoft.com/office/officeart/2005/8/layout/orgChart1"/>
    <dgm:cxn modelId="{2EBB3C88-4FAB-4A3F-A0EC-24FCF9CAE651}" type="presParOf" srcId="{379CD789-0829-4303-80A9-4F7271DCCBCC}" destId="{D6E5DC96-7025-42FC-9625-83F3BCE0F41E}" srcOrd="7" destOrd="0" presId="urn:microsoft.com/office/officeart/2005/8/layout/orgChart1"/>
    <dgm:cxn modelId="{17EBA67C-35F9-4B6E-9AC0-882BC87C56D4}" type="presParOf" srcId="{D6E5DC96-7025-42FC-9625-83F3BCE0F41E}" destId="{14A4301F-68EF-4CD3-AA3F-6414F284CC10}" srcOrd="0" destOrd="0" presId="urn:microsoft.com/office/officeart/2005/8/layout/orgChart1"/>
    <dgm:cxn modelId="{28F36BE1-EF76-4D8E-9B25-5EC1D4B052F5}" type="presParOf" srcId="{14A4301F-68EF-4CD3-AA3F-6414F284CC10}" destId="{D0F1A2A9-3926-4E80-AEDC-5D477516071C}" srcOrd="0" destOrd="0" presId="urn:microsoft.com/office/officeart/2005/8/layout/orgChart1"/>
    <dgm:cxn modelId="{4644A5F3-11FD-4E84-8590-A29DD7F8C328}" type="presParOf" srcId="{14A4301F-68EF-4CD3-AA3F-6414F284CC10}" destId="{EB39E123-77FC-441C-894B-C34AACFC3FF0}" srcOrd="1" destOrd="0" presId="urn:microsoft.com/office/officeart/2005/8/layout/orgChart1"/>
    <dgm:cxn modelId="{1067ED17-8D73-43D6-8D1A-5A81A94E5864}" type="presParOf" srcId="{D6E5DC96-7025-42FC-9625-83F3BCE0F41E}" destId="{51F3FF4B-9F64-476E-9B01-CC2696CEE628}" srcOrd="1" destOrd="0" presId="urn:microsoft.com/office/officeart/2005/8/layout/orgChart1"/>
    <dgm:cxn modelId="{28EAE58E-4943-4153-83F7-487C99A95DA2}" type="presParOf" srcId="{51F3FF4B-9F64-476E-9B01-CC2696CEE628}" destId="{F3212650-39EC-466A-9804-3BBE0E1F0356}" srcOrd="0" destOrd="0" presId="urn:microsoft.com/office/officeart/2005/8/layout/orgChart1"/>
    <dgm:cxn modelId="{40BFAF31-FF94-40C5-808E-7B3D31B46CFD}" type="presParOf" srcId="{51F3FF4B-9F64-476E-9B01-CC2696CEE628}" destId="{832F97DE-C94F-4019-93D1-482B1BDFCC55}" srcOrd="1" destOrd="0" presId="urn:microsoft.com/office/officeart/2005/8/layout/orgChart1"/>
    <dgm:cxn modelId="{418ECA12-F578-4465-9931-C1A7E53E2394}" type="presParOf" srcId="{832F97DE-C94F-4019-93D1-482B1BDFCC55}" destId="{5F872A21-9CD1-4D9E-B385-AB7531F7ED9C}" srcOrd="0" destOrd="0" presId="urn:microsoft.com/office/officeart/2005/8/layout/orgChart1"/>
    <dgm:cxn modelId="{58E335C7-1FD3-4CD2-A73C-AC6305E2B479}" type="presParOf" srcId="{5F872A21-9CD1-4D9E-B385-AB7531F7ED9C}" destId="{753471C0-1621-41A4-9B04-6888AEBC9D25}" srcOrd="0" destOrd="0" presId="urn:microsoft.com/office/officeart/2005/8/layout/orgChart1"/>
    <dgm:cxn modelId="{C4177B2C-A218-4F2D-905A-1AC27F2F79DC}" type="presParOf" srcId="{5F872A21-9CD1-4D9E-B385-AB7531F7ED9C}" destId="{18ACA8E8-F8A0-4CB2-B00E-5B6E47B4300C}" srcOrd="1" destOrd="0" presId="urn:microsoft.com/office/officeart/2005/8/layout/orgChart1"/>
    <dgm:cxn modelId="{CD083B8E-C44F-4485-9004-FF1F975C1E3E}" type="presParOf" srcId="{832F97DE-C94F-4019-93D1-482B1BDFCC55}" destId="{F9A86FAB-78AD-4945-B3B2-5242A74D7C9D}" srcOrd="1" destOrd="0" presId="urn:microsoft.com/office/officeart/2005/8/layout/orgChart1"/>
    <dgm:cxn modelId="{3725040E-28A8-4AF0-83F8-8E98EB17B017}" type="presParOf" srcId="{832F97DE-C94F-4019-93D1-482B1BDFCC55}" destId="{3608A3D4-6A3D-441A-B94A-57A78C614808}" srcOrd="2" destOrd="0" presId="urn:microsoft.com/office/officeart/2005/8/layout/orgChart1"/>
    <dgm:cxn modelId="{20EE212B-BE31-4EF7-90A5-1DD1DDCF15A3}" type="presParOf" srcId="{D6E5DC96-7025-42FC-9625-83F3BCE0F41E}" destId="{FD5915EB-C9C6-4947-859F-CED414AA7231}" srcOrd="2" destOrd="0" presId="urn:microsoft.com/office/officeart/2005/8/layout/orgChart1"/>
    <dgm:cxn modelId="{B7C99E6B-16A6-48EE-98C1-5A323C08460B}" type="presParOf" srcId="{DD18E892-4483-450C-999E-2CCF40603EA9}" destId="{658F67CA-82CD-4585-99E4-4129E7FAD281}" srcOrd="2" destOrd="0" presId="urn:microsoft.com/office/officeart/2005/8/layout/orgChar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212650-39EC-466A-9804-3BBE0E1F0356}">
      <dsp:nvSpPr>
        <dsp:cNvPr id="0" name=""/>
        <dsp:cNvSpPr/>
      </dsp:nvSpPr>
      <dsp:spPr>
        <a:xfrm>
          <a:off x="6332437" y="1957180"/>
          <a:ext cx="242321" cy="743119"/>
        </a:xfrm>
        <a:custGeom>
          <a:avLst/>
          <a:gdLst/>
          <a:ahLst/>
          <a:cxnLst/>
          <a:rect l="0" t="0" r="0" b="0"/>
          <a:pathLst>
            <a:path>
              <a:moveTo>
                <a:pt x="0" y="0"/>
              </a:moveTo>
              <a:lnTo>
                <a:pt x="0" y="743119"/>
              </a:lnTo>
              <a:lnTo>
                <a:pt x="242321" y="74311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5FE5FF-2A50-44EC-B757-3E602060662B}">
      <dsp:nvSpPr>
        <dsp:cNvPr id="0" name=""/>
        <dsp:cNvSpPr/>
      </dsp:nvSpPr>
      <dsp:spPr>
        <a:xfrm>
          <a:off x="4046537" y="810191"/>
          <a:ext cx="2932091" cy="339250"/>
        </a:xfrm>
        <a:custGeom>
          <a:avLst/>
          <a:gdLst/>
          <a:ahLst/>
          <a:cxnLst/>
          <a:rect l="0" t="0" r="0" b="0"/>
          <a:pathLst>
            <a:path>
              <a:moveTo>
                <a:pt x="0" y="0"/>
              </a:moveTo>
              <a:lnTo>
                <a:pt x="0" y="169625"/>
              </a:lnTo>
              <a:lnTo>
                <a:pt x="2932091" y="169625"/>
              </a:lnTo>
              <a:lnTo>
                <a:pt x="2932091" y="339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A7F71F-CEB2-49AD-B0CE-584FAB86A0EE}">
      <dsp:nvSpPr>
        <dsp:cNvPr id="0" name=""/>
        <dsp:cNvSpPr/>
      </dsp:nvSpPr>
      <dsp:spPr>
        <a:xfrm>
          <a:off x="4377710" y="1957180"/>
          <a:ext cx="242321" cy="3037097"/>
        </a:xfrm>
        <a:custGeom>
          <a:avLst/>
          <a:gdLst/>
          <a:ahLst/>
          <a:cxnLst/>
          <a:rect l="0" t="0" r="0" b="0"/>
          <a:pathLst>
            <a:path>
              <a:moveTo>
                <a:pt x="0" y="0"/>
              </a:moveTo>
              <a:lnTo>
                <a:pt x="0" y="3037097"/>
              </a:lnTo>
              <a:lnTo>
                <a:pt x="242321" y="30370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429F04-3E49-4B0A-A4FA-8F7A2AA65441}">
      <dsp:nvSpPr>
        <dsp:cNvPr id="0" name=""/>
        <dsp:cNvSpPr/>
      </dsp:nvSpPr>
      <dsp:spPr>
        <a:xfrm>
          <a:off x="4377710" y="1957180"/>
          <a:ext cx="242321" cy="1890108"/>
        </a:xfrm>
        <a:custGeom>
          <a:avLst/>
          <a:gdLst/>
          <a:ahLst/>
          <a:cxnLst/>
          <a:rect l="0" t="0" r="0" b="0"/>
          <a:pathLst>
            <a:path>
              <a:moveTo>
                <a:pt x="0" y="0"/>
              </a:moveTo>
              <a:lnTo>
                <a:pt x="0" y="1890108"/>
              </a:lnTo>
              <a:lnTo>
                <a:pt x="242321" y="189010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E8A40E-F7CB-4BDA-9391-8F485785F252}">
      <dsp:nvSpPr>
        <dsp:cNvPr id="0" name=""/>
        <dsp:cNvSpPr/>
      </dsp:nvSpPr>
      <dsp:spPr>
        <a:xfrm>
          <a:off x="4377710" y="1957180"/>
          <a:ext cx="242321" cy="743119"/>
        </a:xfrm>
        <a:custGeom>
          <a:avLst/>
          <a:gdLst/>
          <a:ahLst/>
          <a:cxnLst/>
          <a:rect l="0" t="0" r="0" b="0"/>
          <a:pathLst>
            <a:path>
              <a:moveTo>
                <a:pt x="0" y="0"/>
              </a:moveTo>
              <a:lnTo>
                <a:pt x="0" y="743119"/>
              </a:lnTo>
              <a:lnTo>
                <a:pt x="242321" y="74311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F0293A6-6D62-4502-BC43-D628A438F0DF}">
      <dsp:nvSpPr>
        <dsp:cNvPr id="0" name=""/>
        <dsp:cNvSpPr/>
      </dsp:nvSpPr>
      <dsp:spPr>
        <a:xfrm>
          <a:off x="4046537" y="810191"/>
          <a:ext cx="977363" cy="339250"/>
        </a:xfrm>
        <a:custGeom>
          <a:avLst/>
          <a:gdLst/>
          <a:ahLst/>
          <a:cxnLst/>
          <a:rect l="0" t="0" r="0" b="0"/>
          <a:pathLst>
            <a:path>
              <a:moveTo>
                <a:pt x="0" y="0"/>
              </a:moveTo>
              <a:lnTo>
                <a:pt x="0" y="169625"/>
              </a:lnTo>
              <a:lnTo>
                <a:pt x="977363" y="169625"/>
              </a:lnTo>
              <a:lnTo>
                <a:pt x="977363" y="339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D130B7-DC78-4DA5-965A-CE0F3B395341}">
      <dsp:nvSpPr>
        <dsp:cNvPr id="0" name=""/>
        <dsp:cNvSpPr/>
      </dsp:nvSpPr>
      <dsp:spPr>
        <a:xfrm>
          <a:off x="2422982" y="1957180"/>
          <a:ext cx="242321" cy="1890108"/>
        </a:xfrm>
        <a:custGeom>
          <a:avLst/>
          <a:gdLst/>
          <a:ahLst/>
          <a:cxnLst/>
          <a:rect l="0" t="0" r="0" b="0"/>
          <a:pathLst>
            <a:path>
              <a:moveTo>
                <a:pt x="0" y="0"/>
              </a:moveTo>
              <a:lnTo>
                <a:pt x="0" y="1890108"/>
              </a:lnTo>
              <a:lnTo>
                <a:pt x="242321" y="189010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5BBF6D-AA69-47B6-B0F9-5AFF78550CEB}">
      <dsp:nvSpPr>
        <dsp:cNvPr id="0" name=""/>
        <dsp:cNvSpPr/>
      </dsp:nvSpPr>
      <dsp:spPr>
        <a:xfrm>
          <a:off x="2422982" y="1957180"/>
          <a:ext cx="242321" cy="743119"/>
        </a:xfrm>
        <a:custGeom>
          <a:avLst/>
          <a:gdLst/>
          <a:ahLst/>
          <a:cxnLst/>
          <a:rect l="0" t="0" r="0" b="0"/>
          <a:pathLst>
            <a:path>
              <a:moveTo>
                <a:pt x="0" y="0"/>
              </a:moveTo>
              <a:lnTo>
                <a:pt x="0" y="743119"/>
              </a:lnTo>
              <a:lnTo>
                <a:pt x="242321" y="74311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9F25A7-1723-4ABD-A3D4-85968D41552F}">
      <dsp:nvSpPr>
        <dsp:cNvPr id="0" name=""/>
        <dsp:cNvSpPr/>
      </dsp:nvSpPr>
      <dsp:spPr>
        <a:xfrm>
          <a:off x="3069173" y="810191"/>
          <a:ext cx="977363" cy="339250"/>
        </a:xfrm>
        <a:custGeom>
          <a:avLst/>
          <a:gdLst/>
          <a:ahLst/>
          <a:cxnLst/>
          <a:rect l="0" t="0" r="0" b="0"/>
          <a:pathLst>
            <a:path>
              <a:moveTo>
                <a:pt x="977363" y="0"/>
              </a:moveTo>
              <a:lnTo>
                <a:pt x="977363" y="169625"/>
              </a:lnTo>
              <a:lnTo>
                <a:pt x="0" y="169625"/>
              </a:lnTo>
              <a:lnTo>
                <a:pt x="0" y="339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657F52-C56C-49C1-98D4-7B1BF4D37406}">
      <dsp:nvSpPr>
        <dsp:cNvPr id="0" name=""/>
        <dsp:cNvSpPr/>
      </dsp:nvSpPr>
      <dsp:spPr>
        <a:xfrm>
          <a:off x="468255" y="1957180"/>
          <a:ext cx="242321" cy="3037097"/>
        </a:xfrm>
        <a:custGeom>
          <a:avLst/>
          <a:gdLst/>
          <a:ahLst/>
          <a:cxnLst/>
          <a:rect l="0" t="0" r="0" b="0"/>
          <a:pathLst>
            <a:path>
              <a:moveTo>
                <a:pt x="0" y="0"/>
              </a:moveTo>
              <a:lnTo>
                <a:pt x="0" y="3037097"/>
              </a:lnTo>
              <a:lnTo>
                <a:pt x="242321" y="30370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A30D3E-FCAF-4844-A064-AF7F22E3C11A}">
      <dsp:nvSpPr>
        <dsp:cNvPr id="0" name=""/>
        <dsp:cNvSpPr/>
      </dsp:nvSpPr>
      <dsp:spPr>
        <a:xfrm>
          <a:off x="468255" y="1957180"/>
          <a:ext cx="242321" cy="1890108"/>
        </a:xfrm>
        <a:custGeom>
          <a:avLst/>
          <a:gdLst/>
          <a:ahLst/>
          <a:cxnLst/>
          <a:rect l="0" t="0" r="0" b="0"/>
          <a:pathLst>
            <a:path>
              <a:moveTo>
                <a:pt x="0" y="0"/>
              </a:moveTo>
              <a:lnTo>
                <a:pt x="0" y="1890108"/>
              </a:lnTo>
              <a:lnTo>
                <a:pt x="242321" y="1890108"/>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2E4FA0-F367-47AB-9674-9142C19EA68E}">
      <dsp:nvSpPr>
        <dsp:cNvPr id="0" name=""/>
        <dsp:cNvSpPr/>
      </dsp:nvSpPr>
      <dsp:spPr>
        <a:xfrm>
          <a:off x="468255" y="1957180"/>
          <a:ext cx="242321" cy="743119"/>
        </a:xfrm>
        <a:custGeom>
          <a:avLst/>
          <a:gdLst/>
          <a:ahLst/>
          <a:cxnLst/>
          <a:rect l="0" t="0" r="0" b="0"/>
          <a:pathLst>
            <a:path>
              <a:moveTo>
                <a:pt x="0" y="0"/>
              </a:moveTo>
              <a:lnTo>
                <a:pt x="0" y="743119"/>
              </a:lnTo>
              <a:lnTo>
                <a:pt x="242321" y="743119"/>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F510B0-ED39-4BE5-B08C-81FF4A06EF35}">
      <dsp:nvSpPr>
        <dsp:cNvPr id="0" name=""/>
        <dsp:cNvSpPr/>
      </dsp:nvSpPr>
      <dsp:spPr>
        <a:xfrm>
          <a:off x="1114445" y="810191"/>
          <a:ext cx="2932091" cy="339250"/>
        </a:xfrm>
        <a:custGeom>
          <a:avLst/>
          <a:gdLst/>
          <a:ahLst/>
          <a:cxnLst/>
          <a:rect l="0" t="0" r="0" b="0"/>
          <a:pathLst>
            <a:path>
              <a:moveTo>
                <a:pt x="2932091" y="0"/>
              </a:moveTo>
              <a:lnTo>
                <a:pt x="2932091" y="169625"/>
              </a:lnTo>
              <a:lnTo>
                <a:pt x="0" y="169625"/>
              </a:lnTo>
              <a:lnTo>
                <a:pt x="0" y="339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BAAC83-7115-41D5-A404-8DABF594BFFB}">
      <dsp:nvSpPr>
        <dsp:cNvPr id="0" name=""/>
        <dsp:cNvSpPr/>
      </dsp:nvSpPr>
      <dsp:spPr>
        <a:xfrm>
          <a:off x="3238798" y="2452"/>
          <a:ext cx="1615477" cy="807738"/>
        </a:xfrm>
        <a:prstGeom prst="rect">
          <a:avLst/>
        </a:prstGeom>
        <a:solidFill>
          <a:srgbClr val="007A37"/>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kern="1200" dirty="0" smtClean="0"/>
            <a:t>The UK NEA Follow-on</a:t>
          </a:r>
          <a:endParaRPr lang="en-US" sz="1100" kern="1200" dirty="0"/>
        </a:p>
      </dsp:txBody>
      <dsp:txXfrm>
        <a:off x="3238798" y="2452"/>
        <a:ext cx="1615477" cy="807738"/>
      </dsp:txXfrm>
    </dsp:sp>
    <dsp:sp modelId="{F1A570D2-BF0A-4C8D-917D-FB676A1ACC23}">
      <dsp:nvSpPr>
        <dsp:cNvPr id="0" name=""/>
        <dsp:cNvSpPr/>
      </dsp:nvSpPr>
      <dsp:spPr>
        <a:xfrm>
          <a:off x="306707" y="1149441"/>
          <a:ext cx="1615477" cy="807738"/>
        </a:xfrm>
        <a:prstGeom prst="rect">
          <a:avLst/>
        </a:prstGeom>
        <a:solidFill>
          <a:srgbClr val="FF66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b="1" kern="1200" dirty="0" smtClean="0"/>
            <a:t>Economic Analysis</a:t>
          </a:r>
          <a:endParaRPr lang="en-US" sz="1100" b="1" kern="1200" dirty="0"/>
        </a:p>
      </dsp:txBody>
      <dsp:txXfrm>
        <a:off x="306707" y="1149441"/>
        <a:ext cx="1615477" cy="807738"/>
      </dsp:txXfrm>
    </dsp:sp>
    <dsp:sp modelId="{EBB8DF49-9526-4827-ABF3-E510EDD1BBCA}">
      <dsp:nvSpPr>
        <dsp:cNvPr id="0" name=""/>
        <dsp:cNvSpPr/>
      </dsp:nvSpPr>
      <dsp:spPr>
        <a:xfrm>
          <a:off x="710576" y="2296430"/>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i="1" kern="1200" dirty="0" smtClean="0"/>
            <a:t>WP1</a:t>
          </a:r>
          <a:r>
            <a:rPr lang="en-GB" sz="1100" kern="1200" dirty="0" smtClean="0"/>
            <a:t> – Develop framework for Nat Cap Asset check</a:t>
          </a:r>
          <a:endParaRPr lang="en-US" sz="1100" kern="1200" dirty="0"/>
        </a:p>
      </dsp:txBody>
      <dsp:txXfrm>
        <a:off x="710576" y="2296430"/>
        <a:ext cx="1615477" cy="807738"/>
      </dsp:txXfrm>
    </dsp:sp>
    <dsp:sp modelId="{A6ABC85E-C942-4F4D-921B-709F1D5AC2D1}">
      <dsp:nvSpPr>
        <dsp:cNvPr id="0" name=""/>
        <dsp:cNvSpPr/>
      </dsp:nvSpPr>
      <dsp:spPr>
        <a:xfrm>
          <a:off x="710576" y="3443419"/>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i="1" kern="1200" dirty="0" smtClean="0"/>
            <a:t>WP2</a:t>
          </a:r>
          <a:r>
            <a:rPr lang="en-US" sz="1100" kern="1200" dirty="0" smtClean="0"/>
            <a:t> – Understanding macro-economic implications for ESS change &amp; mgt</a:t>
          </a:r>
          <a:endParaRPr lang="en-US" sz="1100" kern="1200" dirty="0"/>
        </a:p>
      </dsp:txBody>
      <dsp:txXfrm>
        <a:off x="710576" y="3443419"/>
        <a:ext cx="1615477" cy="807738"/>
      </dsp:txXfrm>
    </dsp:sp>
    <dsp:sp modelId="{C4E75DE2-A0C3-42A7-BE9D-9A5C90136C01}">
      <dsp:nvSpPr>
        <dsp:cNvPr id="0" name=""/>
        <dsp:cNvSpPr/>
      </dsp:nvSpPr>
      <dsp:spPr>
        <a:xfrm>
          <a:off x="710576" y="4590408"/>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i="1" kern="1200" dirty="0" smtClean="0"/>
            <a:t>WP3a &amp; b </a:t>
          </a:r>
          <a:r>
            <a:rPr lang="en-US" sz="1100" kern="1200" dirty="0" smtClean="0"/>
            <a:t>- Economic analysis of ESS change &amp; examining trade-offs in terrestrial &amp; marine ecosystems</a:t>
          </a:r>
          <a:endParaRPr lang="en-US" sz="1100" kern="1200" dirty="0"/>
        </a:p>
      </dsp:txBody>
      <dsp:txXfrm>
        <a:off x="710576" y="4590408"/>
        <a:ext cx="1615477" cy="807738"/>
      </dsp:txXfrm>
    </dsp:sp>
    <dsp:sp modelId="{7E6075FE-5E67-4BC1-AD68-5D3A31F37360}">
      <dsp:nvSpPr>
        <dsp:cNvPr id="0" name=""/>
        <dsp:cNvSpPr/>
      </dsp:nvSpPr>
      <dsp:spPr>
        <a:xfrm>
          <a:off x="2261434" y="1149441"/>
          <a:ext cx="1615477" cy="807738"/>
        </a:xfrm>
        <a:prstGeom prst="rect">
          <a:avLst/>
        </a:prstGeom>
        <a:solidFill>
          <a:srgbClr val="FF66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b="1" kern="1200" dirty="0" smtClean="0"/>
            <a:t>Cultural Ecosystem Services</a:t>
          </a:r>
          <a:endParaRPr lang="en-US" sz="1100" b="1" kern="1200" dirty="0"/>
        </a:p>
      </dsp:txBody>
      <dsp:txXfrm>
        <a:off x="2261434" y="1149441"/>
        <a:ext cx="1615477" cy="807738"/>
      </dsp:txXfrm>
    </dsp:sp>
    <dsp:sp modelId="{4FE78DC0-117B-4F33-8BCB-ACE3BD0AB9AF}">
      <dsp:nvSpPr>
        <dsp:cNvPr id="0" name=""/>
        <dsp:cNvSpPr/>
      </dsp:nvSpPr>
      <dsp:spPr>
        <a:xfrm>
          <a:off x="2665304" y="2296430"/>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i="1" kern="1200" dirty="0" smtClean="0"/>
            <a:t>WP4</a:t>
          </a:r>
          <a:r>
            <a:rPr lang="en-US" sz="1100" kern="1200" dirty="0" smtClean="0"/>
            <a:t> – Extend knowledge of cultural ESS</a:t>
          </a:r>
          <a:endParaRPr lang="en-US" sz="1100" kern="1200" dirty="0"/>
        </a:p>
      </dsp:txBody>
      <dsp:txXfrm>
        <a:off x="2665304" y="2296430"/>
        <a:ext cx="1615477" cy="807738"/>
      </dsp:txXfrm>
    </dsp:sp>
    <dsp:sp modelId="{AD004CB3-7D66-4832-91B4-0F54E484ADF1}">
      <dsp:nvSpPr>
        <dsp:cNvPr id="0" name=""/>
        <dsp:cNvSpPr/>
      </dsp:nvSpPr>
      <dsp:spPr>
        <a:xfrm>
          <a:off x="2665304" y="3443419"/>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i="1" kern="1200" dirty="0" smtClean="0"/>
            <a:t>WP5</a:t>
          </a:r>
          <a:r>
            <a:rPr lang="en-US" sz="1100" kern="1200" dirty="0" smtClean="0"/>
            <a:t> – Understand impact of cultural &amp; plural values on decision-making</a:t>
          </a:r>
          <a:endParaRPr lang="en-US" sz="1100" kern="1200" dirty="0"/>
        </a:p>
      </dsp:txBody>
      <dsp:txXfrm>
        <a:off x="2665304" y="3443419"/>
        <a:ext cx="1615477" cy="807738"/>
      </dsp:txXfrm>
    </dsp:sp>
    <dsp:sp modelId="{A110FF57-EADE-4EF4-8944-592109D88788}">
      <dsp:nvSpPr>
        <dsp:cNvPr id="0" name=""/>
        <dsp:cNvSpPr/>
      </dsp:nvSpPr>
      <dsp:spPr>
        <a:xfrm>
          <a:off x="4216162" y="1149441"/>
          <a:ext cx="1615477" cy="807738"/>
        </a:xfrm>
        <a:prstGeom prst="rect">
          <a:avLst/>
        </a:prstGeom>
        <a:solidFill>
          <a:srgbClr val="FF66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b="1" kern="1200" dirty="0" smtClean="0"/>
            <a:t>Future Ecosystem Change</a:t>
          </a:r>
          <a:endParaRPr lang="en-US" sz="1100" b="1" kern="1200" dirty="0"/>
        </a:p>
      </dsp:txBody>
      <dsp:txXfrm>
        <a:off x="4216162" y="1149441"/>
        <a:ext cx="1615477" cy="807738"/>
      </dsp:txXfrm>
    </dsp:sp>
    <dsp:sp modelId="{DCF96788-412E-4512-AF73-E9B9D3041F7D}">
      <dsp:nvSpPr>
        <dsp:cNvPr id="0" name=""/>
        <dsp:cNvSpPr/>
      </dsp:nvSpPr>
      <dsp:spPr>
        <a:xfrm>
          <a:off x="4620031" y="2296430"/>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i="1" kern="1200" dirty="0" smtClean="0"/>
            <a:t>WP6</a:t>
          </a:r>
          <a:r>
            <a:rPr lang="en-US" sz="1100" kern="1200" dirty="0" smtClean="0"/>
            <a:t> – Extend NEA scenarios &amp; explore impact on HWB values</a:t>
          </a:r>
          <a:endParaRPr lang="en-US" sz="1100" kern="1200" dirty="0"/>
        </a:p>
      </dsp:txBody>
      <dsp:txXfrm>
        <a:off x="4620031" y="2296430"/>
        <a:ext cx="1615477" cy="807738"/>
      </dsp:txXfrm>
    </dsp:sp>
    <dsp:sp modelId="{1778AB5A-C8C5-449B-AFE1-3B5C9C9D9BEF}">
      <dsp:nvSpPr>
        <dsp:cNvPr id="0" name=""/>
        <dsp:cNvSpPr/>
      </dsp:nvSpPr>
      <dsp:spPr>
        <a:xfrm>
          <a:off x="4620031" y="3443419"/>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i="1" kern="1200" dirty="0" smtClean="0"/>
            <a:t>WP7</a:t>
          </a:r>
          <a:r>
            <a:rPr lang="en-US" sz="1100" kern="1200" dirty="0" smtClean="0"/>
            <a:t> – </a:t>
          </a:r>
          <a:r>
            <a:rPr lang="en-US" sz="1100" kern="1200" dirty="0" err="1" smtClean="0"/>
            <a:t>Analyse</a:t>
          </a:r>
          <a:r>
            <a:rPr lang="en-US" sz="1100" kern="1200" dirty="0" smtClean="0"/>
            <a:t> current practices under different scenarios &amp; impact on response options</a:t>
          </a:r>
          <a:endParaRPr lang="en-US" sz="1100" kern="1200" dirty="0"/>
        </a:p>
      </dsp:txBody>
      <dsp:txXfrm>
        <a:off x="4620031" y="3443419"/>
        <a:ext cx="1615477" cy="807738"/>
      </dsp:txXfrm>
    </dsp:sp>
    <dsp:sp modelId="{47C195C4-CA92-41A0-B5E9-5BDB7A4CDB6C}">
      <dsp:nvSpPr>
        <dsp:cNvPr id="0" name=""/>
        <dsp:cNvSpPr/>
      </dsp:nvSpPr>
      <dsp:spPr>
        <a:xfrm>
          <a:off x="4620031" y="4590408"/>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i="1" kern="1200" dirty="0" smtClean="0"/>
            <a:t>WP8</a:t>
          </a:r>
          <a:r>
            <a:rPr lang="en-US" sz="1100" kern="1200" dirty="0" smtClean="0"/>
            <a:t> – Examine cultural and </a:t>
          </a:r>
          <a:r>
            <a:rPr lang="en-US" sz="1100" kern="1200" dirty="0" err="1" smtClean="0"/>
            <a:t>behavioural</a:t>
          </a:r>
          <a:r>
            <a:rPr lang="en-US" sz="1100" kern="1200" dirty="0" smtClean="0"/>
            <a:t> barriers/enablers to embedding ESS in decision-making</a:t>
          </a:r>
          <a:endParaRPr lang="en-US" sz="1100" kern="1200" dirty="0"/>
        </a:p>
      </dsp:txBody>
      <dsp:txXfrm>
        <a:off x="4620031" y="4590408"/>
        <a:ext cx="1615477" cy="807738"/>
      </dsp:txXfrm>
    </dsp:sp>
    <dsp:sp modelId="{D0F1A2A9-3926-4E80-AEDC-5D477516071C}">
      <dsp:nvSpPr>
        <dsp:cNvPr id="0" name=""/>
        <dsp:cNvSpPr/>
      </dsp:nvSpPr>
      <dsp:spPr>
        <a:xfrm>
          <a:off x="6170890" y="1149441"/>
          <a:ext cx="1615477" cy="807738"/>
        </a:xfrm>
        <a:prstGeom prst="rect">
          <a:avLst/>
        </a:prstGeom>
        <a:solidFill>
          <a:srgbClr val="FF6600"/>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b="1" kern="1200" dirty="0" smtClean="0"/>
            <a:t>Tools and Supporting Materials</a:t>
          </a:r>
          <a:endParaRPr lang="en-US" sz="1100" b="1" kern="1200" dirty="0"/>
        </a:p>
      </dsp:txBody>
      <dsp:txXfrm>
        <a:off x="6170890" y="1149441"/>
        <a:ext cx="1615477" cy="807738"/>
      </dsp:txXfrm>
    </dsp:sp>
    <dsp:sp modelId="{753471C0-1621-41A4-9B04-6888AEBC9D25}">
      <dsp:nvSpPr>
        <dsp:cNvPr id="0" name=""/>
        <dsp:cNvSpPr/>
      </dsp:nvSpPr>
      <dsp:spPr>
        <a:xfrm>
          <a:off x="6574759" y="2296430"/>
          <a:ext cx="1615477" cy="807738"/>
        </a:xfrm>
        <a:prstGeom prst="rect">
          <a:avLst/>
        </a:prstGeom>
        <a:solidFill>
          <a:schemeClr val="accent1">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GB" sz="1100" i="1" kern="1200" dirty="0" smtClean="0"/>
            <a:t>WP 9/10 </a:t>
          </a:r>
          <a:r>
            <a:rPr lang="en-GB" sz="1100" kern="1200" dirty="0" smtClean="0"/>
            <a:t>– Review, </a:t>
          </a:r>
          <a:r>
            <a:rPr lang="en-GB" sz="1100" kern="1200" dirty="0" err="1" smtClean="0"/>
            <a:t>devp</a:t>
          </a:r>
          <a:r>
            <a:rPr lang="en-GB" sz="1100" kern="1200" dirty="0" smtClean="0"/>
            <a:t>, &amp; enhancement of tools</a:t>
          </a:r>
          <a:endParaRPr lang="en-US" sz="1100" kern="1200" dirty="0"/>
        </a:p>
      </dsp:txBody>
      <dsp:txXfrm>
        <a:off x="6574759" y="2296430"/>
        <a:ext cx="1615477" cy="80773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7625" y="0"/>
            <a:ext cx="2951163" cy="496888"/>
          </a:xfrm>
          <a:prstGeom prst="rect">
            <a:avLst/>
          </a:prstGeom>
        </p:spPr>
        <p:txBody>
          <a:bodyPr vert="horz" lIns="91440" tIns="45720" rIns="91440" bIns="45720" rtlCol="0"/>
          <a:lstStyle>
            <a:lvl1pPr algn="r">
              <a:defRPr sz="1200"/>
            </a:lvl1pPr>
          </a:lstStyle>
          <a:p>
            <a:fld id="{22B62BD1-3342-4884-93FA-091F0C6B2BAD}" type="datetimeFigureOut">
              <a:rPr lang="en-GB" smtClean="0"/>
              <a:pPr/>
              <a:t>14/06/2013</a:t>
            </a:fld>
            <a:endParaRPr lang="en-GB"/>
          </a:p>
        </p:txBody>
      </p:sp>
      <p:sp>
        <p:nvSpPr>
          <p:cNvPr id="4" name="Slide Image Placeholder 3"/>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038" y="4722813"/>
            <a:ext cx="5448300" cy="447357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4038"/>
            <a:ext cx="2951163"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7625" y="9444038"/>
            <a:ext cx="2951163" cy="496887"/>
          </a:xfrm>
          <a:prstGeom prst="rect">
            <a:avLst/>
          </a:prstGeom>
        </p:spPr>
        <p:txBody>
          <a:bodyPr vert="horz" lIns="91440" tIns="45720" rIns="91440" bIns="45720" rtlCol="0" anchor="b"/>
          <a:lstStyle>
            <a:lvl1pPr algn="r">
              <a:defRPr sz="1200"/>
            </a:lvl1pPr>
          </a:lstStyle>
          <a:p>
            <a:fld id="{AAC353C9-CCD1-4370-B3AF-20B109DA71D2}"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a:t>
            </a:fld>
            <a:endParaRPr lang="en-GB">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goal of the </a:t>
            </a:r>
            <a:r>
              <a:rPr lang="en-GB" baseline="0" dirty="0" smtClean="0"/>
              <a:t>Follow-on is to </a:t>
            </a:r>
            <a:r>
              <a:rPr lang="en-GB" dirty="0" smtClean="0"/>
              <a:t>further develop and communicate the evidence base of the UK NEA and make it relevant to decision- and policy-making at different spatial scales across the UK.</a:t>
            </a:r>
            <a:r>
              <a:rPr lang="en-GB" baseline="0" dirty="0" smtClean="0"/>
              <a:t> It will be a collaborative </a:t>
            </a:r>
            <a:r>
              <a:rPr lang="en-GB" dirty="0" smtClean="0"/>
              <a:t>effort between experts from a wide variety of </a:t>
            </a:r>
            <a:r>
              <a:rPr lang="en-GB" dirty="0" err="1" smtClean="0"/>
              <a:t>specialisms</a:t>
            </a:r>
            <a:r>
              <a:rPr lang="en-GB" dirty="0" smtClean="0"/>
              <a:t>. The evidence developed will provide information needed for the </a:t>
            </a:r>
            <a:r>
              <a:rPr lang="en-GB" b="0" dirty="0" smtClean="0"/>
              <a:t>Natural Capital Committee</a:t>
            </a:r>
            <a:r>
              <a:rPr lang="en-US" b="0" dirty="0" smtClean="0"/>
              <a:t>. </a:t>
            </a:r>
            <a:endParaRPr lang="en-GB" b="1"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a:t>
            </a:fld>
            <a:endParaRPr lang="en-GB">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a:t>
            </a:r>
            <a:r>
              <a:rPr lang="en-GB" baseline="0" dirty="0" smtClean="0"/>
              <a:t> main funders for the UK NEA Follow-on are: </a:t>
            </a:r>
            <a:r>
              <a:rPr lang="en-GB" baseline="0" dirty="0" err="1" smtClean="0"/>
              <a:t>Defra</a:t>
            </a:r>
            <a:r>
              <a:rPr lang="en-GB" baseline="0" dirty="0" smtClean="0"/>
              <a:t>, the Welsh Government, the Natural Environment, Economic and Social, and Arts and Humanities Research Councils. The governance structure will be as follows: funders (5 members), an expert panel (20 members) and co-chairs (3 members), a stakeholder group (26 members), principle investigators (12 plus their research teams), and the Secretariat (UNEP-WCMC).</a:t>
            </a:r>
          </a:p>
          <a:p>
            <a:endParaRPr lang="en-GB" baseline="0" dirty="0" smtClean="0"/>
          </a:p>
          <a:p>
            <a:endParaRPr lang="en-US"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3</a:t>
            </a:fld>
            <a:endParaRPr lang="en-GB">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research component of the UK NEA Follow-on</a:t>
            </a:r>
            <a:r>
              <a:rPr lang="en-GB" baseline="0" dirty="0" smtClean="0"/>
              <a:t> will fall under four themes: </a:t>
            </a:r>
            <a:r>
              <a:rPr lang="en-GB" baseline="0" dirty="0" err="1" smtClean="0"/>
              <a:t>i</a:t>
            </a:r>
            <a:r>
              <a:rPr lang="en-GB" baseline="0" dirty="0" smtClean="0"/>
              <a:t>) economic analysis; ii) cultural ecosystem services; iii) future ecosystem change; iv) tools and supporting materials. Each theme will have several work packages designed to tackle specific issues within that particular theme. Many of the working packages are interlinked, even across thematic areas.</a:t>
            </a:r>
            <a:endParaRPr lang="en-GB" dirty="0" smtClean="0"/>
          </a:p>
          <a:p>
            <a:endParaRPr lang="en-GB" dirty="0" smtClean="0"/>
          </a:p>
          <a:p>
            <a:r>
              <a:rPr lang="en-GB" dirty="0" smtClean="0"/>
              <a:t>The following</a:t>
            </a:r>
            <a:r>
              <a:rPr lang="en-GB" baseline="0" dirty="0" smtClean="0"/>
              <a:t> slides will describe the working packages in greater detail.</a:t>
            </a:r>
            <a:endParaRPr lang="en-US"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4</a:t>
            </a:fld>
            <a:endParaRPr lang="en-GB">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5</a:t>
            </a:fld>
            <a:endParaRPr lang="en-GB">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6</a:t>
            </a:fld>
            <a:endParaRPr lang="en-GB">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None/>
            </a:pPr>
            <a:r>
              <a:rPr lang="en-GB" baseline="0" dirty="0" smtClean="0"/>
              <a:t>The goal of WP2 is </a:t>
            </a:r>
            <a:r>
              <a:rPr lang="en-GB" b="0" i="0" baseline="0" dirty="0" smtClean="0"/>
              <a:t>to </a:t>
            </a:r>
            <a:r>
              <a:rPr lang="en-GB" sz="1400" b="0" i="0" dirty="0" smtClean="0"/>
              <a:t>provide a scoping review and research agenda for understanding the macro-economic implications of ecosystem service change and management in the UK.</a:t>
            </a:r>
            <a:r>
              <a:rPr lang="en-GB" sz="1400" b="0" i="0" baseline="0" dirty="0" smtClean="0"/>
              <a:t> Macro-economics examines how </a:t>
            </a:r>
            <a:r>
              <a:rPr lang="en-GB" sz="1400" dirty="0" smtClean="0"/>
              <a:t>the whole economy functions on national, regional</a:t>
            </a:r>
            <a:r>
              <a:rPr lang="en-GB" sz="1400" baseline="0" dirty="0" smtClean="0"/>
              <a:t> and </a:t>
            </a:r>
            <a:r>
              <a:rPr lang="en-GB" sz="1400" dirty="0" smtClean="0"/>
              <a:t>global scales.</a:t>
            </a:r>
            <a:endParaRPr lang="en-GB" sz="1400" b="0" i="0" baseline="0" dirty="0" smtClean="0"/>
          </a:p>
          <a:p>
            <a:pPr marL="0" indent="0">
              <a:buNone/>
            </a:pPr>
            <a:endParaRPr lang="en-GB" sz="1400" b="0" i="0" baseline="0" dirty="0" smtClean="0"/>
          </a:p>
          <a:p>
            <a:pPr marL="0" indent="0">
              <a:buNone/>
            </a:pPr>
            <a:r>
              <a:rPr lang="en-GB" sz="1200" dirty="0" smtClean="0"/>
              <a:t>A systematic literature review will identify key ecosystem services and their connections with GDP, creation of jobs, </a:t>
            </a:r>
            <a:r>
              <a:rPr lang="en-GB" sz="1200" dirty="0" err="1" smtClean="0"/>
              <a:t>sectoral</a:t>
            </a:r>
            <a:r>
              <a:rPr lang="en-GB" sz="1200" dirty="0" smtClean="0"/>
              <a:t> outputs, trade, and investments,</a:t>
            </a:r>
            <a:r>
              <a:rPr lang="en-GB" sz="1200" baseline="0" dirty="0" smtClean="0"/>
              <a:t> it will also</a:t>
            </a:r>
            <a:r>
              <a:rPr lang="en-GB" sz="1200" dirty="0" smtClean="0"/>
              <a:t> </a:t>
            </a:r>
            <a:r>
              <a:rPr lang="en-GB" sz="1200" baseline="0" dirty="0" smtClean="0"/>
              <a:t>c</a:t>
            </a:r>
            <a:r>
              <a:rPr lang="en-GB" sz="1200" dirty="0" smtClean="0"/>
              <a:t>onsider macro-economic impacts on countries that provide ecosystem services for other countries. Furthermore, WP2</a:t>
            </a:r>
            <a:r>
              <a:rPr lang="en-GB" sz="1200" baseline="0" dirty="0" smtClean="0"/>
              <a:t> will</a:t>
            </a:r>
            <a:r>
              <a:rPr lang="en-GB" sz="1200" dirty="0" smtClean="0"/>
              <a:t> discuss</a:t>
            </a:r>
            <a:r>
              <a:rPr lang="en-GB" sz="1200" baseline="0" dirty="0" smtClean="0"/>
              <a:t> the links between</a:t>
            </a:r>
            <a:r>
              <a:rPr lang="en-GB" sz="1200" dirty="0" smtClean="0"/>
              <a:t> ecosystem services</a:t>
            </a:r>
            <a:r>
              <a:rPr lang="en-GB" sz="1200" baseline="0" dirty="0" smtClean="0"/>
              <a:t> </a:t>
            </a:r>
            <a:r>
              <a:rPr lang="en-GB" sz="1200" dirty="0" smtClean="0"/>
              <a:t>(market and non-market</a:t>
            </a:r>
            <a:r>
              <a:rPr lang="en-GB" sz="1200" baseline="0" dirty="0" smtClean="0"/>
              <a:t> </a:t>
            </a:r>
            <a:r>
              <a:rPr lang="en-GB" sz="1200" dirty="0" smtClean="0"/>
              <a:t>values) and economic</a:t>
            </a:r>
            <a:r>
              <a:rPr lang="en-GB" sz="1200" baseline="0" dirty="0" smtClean="0"/>
              <a:t> sectors’ performance</a:t>
            </a:r>
            <a:r>
              <a:rPr lang="en-GB" sz="1200" dirty="0" smtClean="0"/>
              <a:t>, identify and compare a range of existing models/techniques that could be applicable for assessment of macro-economic impacts of ecosystem services, and identify a research agenda for quantitative assessment of the macro-economic impacts of ecosystem services change and management.</a:t>
            </a:r>
          </a:p>
          <a:p>
            <a:endParaRPr lang="en-US"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7</a:t>
            </a:fld>
            <a:endParaRPr lang="en-GB">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None/>
            </a:pPr>
            <a:r>
              <a:rPr lang="en-GB" baseline="0" dirty="0" smtClean="0"/>
              <a:t>The goal of WP2 is </a:t>
            </a:r>
            <a:r>
              <a:rPr lang="en-GB" b="0" i="0" baseline="0" dirty="0" smtClean="0"/>
              <a:t>to </a:t>
            </a:r>
            <a:r>
              <a:rPr lang="en-GB" sz="1400" b="0" i="0" dirty="0" smtClean="0"/>
              <a:t>provide a scoping review and research agenda for understanding the macro-economic implications of ecosystem service change and management in the UK.</a:t>
            </a:r>
            <a:r>
              <a:rPr lang="en-GB" sz="1400" b="0" i="0" baseline="0" dirty="0" smtClean="0"/>
              <a:t> Macro-economics examines how </a:t>
            </a:r>
            <a:r>
              <a:rPr lang="en-GB" sz="1400" dirty="0" smtClean="0"/>
              <a:t>the whole economy functions on national, regional</a:t>
            </a:r>
            <a:r>
              <a:rPr lang="en-GB" sz="1400" baseline="0" dirty="0" smtClean="0"/>
              <a:t> and </a:t>
            </a:r>
            <a:r>
              <a:rPr lang="en-GB" sz="1400" dirty="0" smtClean="0"/>
              <a:t>global scales.</a:t>
            </a:r>
            <a:endParaRPr lang="en-GB" sz="1400" b="0" i="0" baseline="0" dirty="0" smtClean="0"/>
          </a:p>
          <a:p>
            <a:pPr marL="0" indent="0">
              <a:buNone/>
            </a:pPr>
            <a:endParaRPr lang="en-GB" sz="1400" b="0" i="0" baseline="0" dirty="0" smtClean="0"/>
          </a:p>
          <a:p>
            <a:pPr marL="0" indent="0">
              <a:buNone/>
            </a:pPr>
            <a:r>
              <a:rPr lang="en-GB" sz="1200" dirty="0" smtClean="0"/>
              <a:t>A systematic literature review will identify key ecosystem services and their connections with GDP, creation of jobs, </a:t>
            </a:r>
            <a:r>
              <a:rPr lang="en-GB" sz="1200" dirty="0" err="1" smtClean="0"/>
              <a:t>sectoral</a:t>
            </a:r>
            <a:r>
              <a:rPr lang="en-GB" sz="1200" dirty="0" smtClean="0"/>
              <a:t> outputs, trade, and investments,</a:t>
            </a:r>
            <a:r>
              <a:rPr lang="en-GB" sz="1200" baseline="0" dirty="0" smtClean="0"/>
              <a:t> it will also</a:t>
            </a:r>
            <a:r>
              <a:rPr lang="en-GB" sz="1200" dirty="0" smtClean="0"/>
              <a:t> </a:t>
            </a:r>
            <a:r>
              <a:rPr lang="en-GB" sz="1200" baseline="0" dirty="0" smtClean="0"/>
              <a:t>c</a:t>
            </a:r>
            <a:r>
              <a:rPr lang="en-GB" sz="1200" dirty="0" smtClean="0"/>
              <a:t>onsider macro-economic impacts on countries that provide ecosystem services for other countries. Furthermore, WP2</a:t>
            </a:r>
            <a:r>
              <a:rPr lang="en-GB" sz="1200" baseline="0" dirty="0" smtClean="0"/>
              <a:t> will</a:t>
            </a:r>
            <a:r>
              <a:rPr lang="en-GB" sz="1200" dirty="0" smtClean="0"/>
              <a:t> discuss</a:t>
            </a:r>
            <a:r>
              <a:rPr lang="en-GB" sz="1200" baseline="0" dirty="0" smtClean="0"/>
              <a:t> the links between</a:t>
            </a:r>
            <a:r>
              <a:rPr lang="en-GB" sz="1200" dirty="0" smtClean="0"/>
              <a:t> ecosystem services (market and non-market values) and economic</a:t>
            </a:r>
            <a:r>
              <a:rPr lang="en-GB" sz="1200" baseline="0" dirty="0" smtClean="0"/>
              <a:t> sectors’ performance</a:t>
            </a:r>
            <a:r>
              <a:rPr lang="en-GB" sz="1200" dirty="0" smtClean="0"/>
              <a:t>, identify and compare a range of existing models/techniques that could be applicable for assessment of macro-economic impacts of ecosystem services, and identify a research agenda for quantitative assessment of the macro-economic impacts of ecosystem services change and management.</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8</a:t>
            </a:fld>
            <a:endParaRPr lang="en-GB">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2000" dirty="0" smtClean="0"/>
              <a:t>The goal of WP3a is to </a:t>
            </a:r>
            <a:r>
              <a:rPr lang="en-US" sz="2000" b="0" i="0" dirty="0" smtClean="0"/>
              <a:t>conduct economic analysis of the value of ecosystem service change to the UK, examining the trade-offs between selected ecosystem services and their values arising from alternative land-uses.</a:t>
            </a:r>
          </a:p>
          <a:p>
            <a:endParaRPr lang="en-GB" sz="2000" b="0" i="0" dirty="0" smtClean="0"/>
          </a:p>
          <a:p>
            <a:pPr indent="0">
              <a:spcBef>
                <a:spcPts val="0"/>
              </a:spcBef>
            </a:pPr>
            <a:r>
              <a:rPr lang="en-GB" sz="2000" dirty="0" smtClean="0"/>
              <a:t>WP3a will link policy, market forces, technology, spatial variation in the physical environment, and climate change to land-use. The analysis then will link changes in land-use to their economic impacts upon: food production and its value,</a:t>
            </a:r>
            <a:r>
              <a:rPr lang="en-GB" sz="2000" baseline="0" dirty="0" smtClean="0"/>
              <a:t> </a:t>
            </a:r>
            <a:r>
              <a:rPr lang="en-GB" sz="2000" dirty="0" smtClean="0"/>
              <a:t>water quality and quantity,</a:t>
            </a:r>
            <a:r>
              <a:rPr lang="en-GB" sz="2000" baseline="0" dirty="0" smtClean="0"/>
              <a:t> </a:t>
            </a:r>
            <a:r>
              <a:rPr lang="en-GB" sz="2000" dirty="0" smtClean="0"/>
              <a:t>multi-purpose woodland,</a:t>
            </a:r>
            <a:r>
              <a:rPr lang="en-GB" sz="2000" baseline="0" dirty="0" smtClean="0"/>
              <a:t> </a:t>
            </a:r>
            <a:r>
              <a:rPr lang="en-GB" sz="2000" dirty="0" smtClean="0"/>
              <a:t>greenhouse gas balance,</a:t>
            </a:r>
            <a:r>
              <a:rPr lang="en-GB" sz="2000" baseline="0" dirty="0" smtClean="0"/>
              <a:t> and </a:t>
            </a:r>
            <a:r>
              <a:rPr lang="en-GB" sz="2000" dirty="0" smtClean="0"/>
              <a:t>recreation.</a:t>
            </a:r>
            <a:r>
              <a:rPr lang="en-GB" sz="2000" baseline="0" dirty="0" smtClean="0"/>
              <a:t> </a:t>
            </a:r>
            <a:endParaRPr lang="en-US" sz="2000" dirty="0" smtClean="0"/>
          </a:p>
          <a:p>
            <a:endParaRPr lang="en-GB" sz="2000" b="0" i="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9</a:t>
            </a:fld>
            <a:endParaRPr lang="en-GB">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2000" dirty="0" smtClean="0"/>
              <a:t>The goal of WP3a is to </a:t>
            </a:r>
            <a:r>
              <a:rPr lang="en-US" sz="2000" b="0" i="0" dirty="0" smtClean="0"/>
              <a:t>conduct economic analysis of the value of ecosystem service change to the UK, examining the trade-offs between selected ecosystem services and their values arising from alternative land-uses.</a:t>
            </a:r>
          </a:p>
          <a:p>
            <a:endParaRPr lang="en-GB" sz="2000" b="0" i="0" dirty="0" smtClean="0"/>
          </a:p>
          <a:p>
            <a:pPr indent="0">
              <a:spcBef>
                <a:spcPts val="0"/>
              </a:spcBef>
            </a:pPr>
            <a:r>
              <a:rPr lang="en-GB" sz="2000" dirty="0" smtClean="0"/>
              <a:t>WP3a will link policy, market forces, technology, spatial variation in the physical environment, and climate change to land-use. The analysis then will link changes in land-use to their economic impacts upon: food production and its value,</a:t>
            </a:r>
            <a:r>
              <a:rPr lang="en-GB" sz="2000" baseline="0" dirty="0" smtClean="0"/>
              <a:t> </a:t>
            </a:r>
            <a:r>
              <a:rPr lang="en-GB" sz="2000" dirty="0" smtClean="0"/>
              <a:t>water quality and quantity,</a:t>
            </a:r>
            <a:r>
              <a:rPr lang="en-GB" sz="2000" baseline="0" dirty="0" smtClean="0"/>
              <a:t> </a:t>
            </a:r>
            <a:r>
              <a:rPr lang="en-GB" sz="2000" dirty="0" smtClean="0"/>
              <a:t>multi-purpose woodland,</a:t>
            </a:r>
            <a:r>
              <a:rPr lang="en-GB" sz="2000" baseline="0" dirty="0" smtClean="0"/>
              <a:t> </a:t>
            </a:r>
            <a:r>
              <a:rPr lang="en-GB" sz="2000" dirty="0" smtClean="0"/>
              <a:t>greenhouse gas balance,</a:t>
            </a:r>
            <a:r>
              <a:rPr lang="en-GB" sz="2000" baseline="0" dirty="0" smtClean="0"/>
              <a:t> and </a:t>
            </a:r>
            <a:r>
              <a:rPr lang="en-GB" sz="2000" dirty="0" smtClean="0"/>
              <a:t>recreation.</a:t>
            </a:r>
            <a:r>
              <a:rPr lang="en-GB" sz="2000" baseline="0" dirty="0" smtClean="0"/>
              <a:t> </a:t>
            </a:r>
            <a:endParaRPr lang="en-US" sz="2000" dirty="0" smtClean="0"/>
          </a:p>
          <a:p>
            <a:endParaRPr lang="en-GB" sz="2000" b="0" i="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10</a:t>
            </a:fld>
            <a:endParaRPr lang="en-GB">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2000" dirty="0" smtClean="0"/>
              <a:t>The</a:t>
            </a:r>
            <a:r>
              <a:rPr lang="en-GB" sz="2000" baseline="0" dirty="0" smtClean="0"/>
              <a:t> goal of WP3b is to </a:t>
            </a:r>
            <a:r>
              <a:rPr lang="en-US" sz="2000" b="0" i="0" dirty="0" smtClean="0"/>
              <a:t>value ecosystem services in coastal and marine environments. WP3b</a:t>
            </a:r>
            <a:r>
              <a:rPr lang="en-US" sz="2000" b="0" i="0" baseline="0" dirty="0" smtClean="0"/>
              <a:t> will </a:t>
            </a:r>
            <a:r>
              <a:rPr lang="en-GB" sz="2100" dirty="0" smtClean="0"/>
              <a:t>investigate how marine and coastal ecosystem</a:t>
            </a:r>
            <a:r>
              <a:rPr lang="en-GB" sz="2100" baseline="0" dirty="0" smtClean="0"/>
              <a:t> services</a:t>
            </a:r>
            <a:r>
              <a:rPr lang="en-GB" sz="2100" dirty="0" smtClean="0"/>
              <a:t> link to changes to terrestrial and freshwater ecosystems</a:t>
            </a:r>
            <a:r>
              <a:rPr lang="en-GB" sz="2100" baseline="0" dirty="0" smtClean="0"/>
              <a:t> as well as</a:t>
            </a:r>
            <a:r>
              <a:rPr lang="en-GB" sz="2100" dirty="0" smtClean="0"/>
              <a:t> seek to understand how future changes to the marine environment may impact ecosystem service delivery. This WP will link to land-based valuations in WP3a,</a:t>
            </a:r>
            <a:r>
              <a:rPr lang="en-GB" sz="2100" baseline="0" dirty="0" smtClean="0"/>
              <a:t> and be s</a:t>
            </a:r>
            <a:r>
              <a:rPr lang="en-GB" sz="2100" dirty="0" smtClean="0"/>
              <a:t>upplemented by a marine-focused futures scenario.</a:t>
            </a:r>
          </a:p>
          <a:p>
            <a:pPr>
              <a:buFont typeface="Arial" pitchFamily="34" charset="0"/>
              <a:buNone/>
            </a:pPr>
            <a:endParaRPr lang="en-GB" sz="2000" b="0" i="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11</a:t>
            </a:fld>
            <a:endParaRPr lang="en-GB">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2000" dirty="0" smtClean="0"/>
              <a:t>The</a:t>
            </a:r>
            <a:r>
              <a:rPr lang="en-GB" sz="2000" baseline="0" dirty="0" smtClean="0"/>
              <a:t> goal of WP3b is to </a:t>
            </a:r>
            <a:r>
              <a:rPr lang="en-US" sz="2000" b="0" i="0" dirty="0" smtClean="0"/>
              <a:t>value ecosystem services in coastal and marine environments. WP3b</a:t>
            </a:r>
            <a:r>
              <a:rPr lang="en-US" sz="2000" b="0" i="0" baseline="0" dirty="0" smtClean="0"/>
              <a:t> will </a:t>
            </a:r>
            <a:r>
              <a:rPr lang="en-GB" sz="2100" dirty="0" smtClean="0"/>
              <a:t>investigate how marine and coastal ecosystem</a:t>
            </a:r>
            <a:r>
              <a:rPr lang="en-GB" sz="2100" baseline="0" dirty="0" smtClean="0"/>
              <a:t> services</a:t>
            </a:r>
            <a:r>
              <a:rPr lang="en-GB" sz="2100" dirty="0" smtClean="0"/>
              <a:t> link to changes to terrestrial and freshwater ecosystems</a:t>
            </a:r>
            <a:r>
              <a:rPr lang="en-GB" sz="2100" baseline="0" dirty="0" smtClean="0"/>
              <a:t> as well as</a:t>
            </a:r>
            <a:r>
              <a:rPr lang="en-GB" sz="2100" dirty="0" smtClean="0"/>
              <a:t> seek to understand how future changes to the marine environment may impact ecosystem service delivery. This WP will link to land-based valuations in WP3a,</a:t>
            </a:r>
            <a:r>
              <a:rPr lang="en-GB" sz="2100" baseline="0" dirty="0" smtClean="0"/>
              <a:t> and be s</a:t>
            </a:r>
            <a:r>
              <a:rPr lang="en-GB" sz="2100" dirty="0" smtClean="0"/>
              <a:t>upplemented by a marine-focused futures scenario.</a:t>
            </a:r>
          </a:p>
          <a:p>
            <a:pPr>
              <a:buFont typeface="Arial" pitchFamily="34" charset="0"/>
              <a:buNone/>
            </a:pPr>
            <a:endParaRPr lang="en-GB" sz="2000" b="0" i="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12</a:t>
            </a:fld>
            <a:endParaRPr lang="en-GB">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a:t>
            </a:r>
            <a:r>
              <a:rPr lang="en-GB" baseline="0" dirty="0" smtClean="0"/>
              <a:t> goal of WP4 is </a:t>
            </a:r>
            <a:r>
              <a:rPr lang="en-GB" b="0" i="0" baseline="0" dirty="0" smtClean="0"/>
              <a:t>to </a:t>
            </a:r>
            <a:r>
              <a:rPr lang="en-GB" sz="1200" b="0" i="0" dirty="0" smtClean="0"/>
              <a:t>extend the theoretical, methodological and practical understanding of Cultural Ecosystem Services (CES).</a:t>
            </a:r>
            <a:r>
              <a:rPr lang="en-GB" sz="1200" b="0" i="0" baseline="0" dirty="0" smtClean="0"/>
              <a:t> WP4 will develop practical </a:t>
            </a:r>
            <a:r>
              <a:rPr lang="en-GB" sz="1200" dirty="0" smtClean="0"/>
              <a:t>approaches for assessing CES, test in ‘live’ geographical contexts of policy- and decision-making, test CES indicators, and create</a:t>
            </a:r>
            <a:r>
              <a:rPr lang="en-GB" sz="1200" baseline="0" dirty="0" smtClean="0"/>
              <a:t> case-studies </a:t>
            </a:r>
            <a:r>
              <a:rPr lang="en-GB" sz="1200" dirty="0" smtClean="0"/>
              <a:t>to illustrate different facets of accounting for CES. The case studies will be utilised spatially to inform understanding of supply and demand relationships</a:t>
            </a:r>
            <a:r>
              <a:rPr lang="en-GB" sz="1200" baseline="0" dirty="0" smtClean="0"/>
              <a:t> for ecosystem services. </a:t>
            </a:r>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13</a:t>
            </a:fld>
            <a:endParaRPr lang="en-GB">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14</a:t>
            </a:fld>
            <a:endParaRPr lang="en-GB">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0" i="0" dirty="0" smtClean="0"/>
              <a:t>NIA = Nature Improvement Areas</a:t>
            </a:r>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15</a:t>
            </a:fld>
            <a:endParaRPr lang="en-GB">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goal of WP5 is to </a:t>
            </a:r>
            <a:r>
              <a:rPr lang="en-GB" sz="1200" b="0" i="0" dirty="0" smtClean="0"/>
              <a:t>understand the respective impact of cultural, shared and plural values versus aggregated individual values on decision-making and outcomes.</a:t>
            </a:r>
            <a:r>
              <a:rPr lang="en-US" sz="1200" b="0" i="0" baseline="0" dirty="0" smtClean="0"/>
              <a:t> WP5 will:  </a:t>
            </a:r>
            <a:r>
              <a:rPr lang="en-GB" sz="3400" dirty="0" smtClean="0"/>
              <a:t>establish a clear understanding of shared values in the context of valuing nature; provide a means to assess shared values for decision-making at multiple scales by</a:t>
            </a:r>
            <a:r>
              <a:rPr lang="en-GB" sz="3400" baseline="0" dirty="0" smtClean="0"/>
              <a:t> </a:t>
            </a:r>
            <a:r>
              <a:rPr lang="en-GB" sz="3400" dirty="0" smtClean="0"/>
              <a:t>developing effective monetary and non-monetary deliberative valuation methods that account for shared, plural and cultural values of the environment; deliver empirical results that contrast shared values with individual values elicited through non-deliberative valuation techniques;</a:t>
            </a:r>
            <a:r>
              <a:rPr lang="en-GB" sz="3400" baseline="0" dirty="0" smtClean="0"/>
              <a:t> and generate a set of case studies that will provide </a:t>
            </a:r>
            <a:r>
              <a:rPr lang="en-GB" sz="3400" dirty="0" smtClean="0"/>
              <a:t>empirical evidence that clarifies the relationship between individual, aggregated individual and shared values and demonstrate the role of deliberation and social learning in shaping shared values.</a:t>
            </a:r>
          </a:p>
          <a:p>
            <a:endParaRPr lang="en-GB" sz="1200" b="0" i="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16</a:t>
            </a:fld>
            <a:endParaRPr lang="en-GB">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goal of WP5 is to </a:t>
            </a:r>
            <a:r>
              <a:rPr lang="en-GB" sz="1200" b="0" i="0" dirty="0" smtClean="0"/>
              <a:t>understand the respective impact of cultural, shared and plural values versus aggregated individual values on decision-making and outcomes.</a:t>
            </a:r>
            <a:r>
              <a:rPr lang="en-US" sz="1200" b="0" i="0" baseline="0" dirty="0" smtClean="0"/>
              <a:t> WP5 will:  </a:t>
            </a:r>
            <a:r>
              <a:rPr lang="en-GB" sz="3400" dirty="0" smtClean="0"/>
              <a:t>establish a clear understanding of shared values in the context of valuing nature; provide a means to assess shared values for decision-making at multiple scales by</a:t>
            </a:r>
            <a:r>
              <a:rPr lang="en-GB" sz="3400" baseline="0" dirty="0" smtClean="0"/>
              <a:t> </a:t>
            </a:r>
            <a:r>
              <a:rPr lang="en-GB" sz="3400" dirty="0" smtClean="0"/>
              <a:t>developing effective monetary and non-monetary deliberative valuation methods that account for shared, plural and cultural values of the environment; deliver empirical results that contrast shared values with individual values elicited through non-deliberative valuation techniques;</a:t>
            </a:r>
            <a:r>
              <a:rPr lang="en-GB" sz="3400" baseline="0" dirty="0" smtClean="0"/>
              <a:t> and generate a set of case studies that will provide </a:t>
            </a:r>
            <a:r>
              <a:rPr lang="en-GB" sz="3400" dirty="0" smtClean="0"/>
              <a:t>empirical evidence that clarifies the relationship between individual, aggregated individual and shared values and demonstrate the role of deliberation and social learning in shaping shared values.</a:t>
            </a:r>
          </a:p>
          <a:p>
            <a:endParaRPr lang="en-GB" sz="1200" b="0" i="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17</a:t>
            </a:fld>
            <a:endParaRPr lang="en-GB">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goal of WP6</a:t>
            </a:r>
            <a:r>
              <a:rPr lang="en-GB" baseline="0" dirty="0" smtClean="0"/>
              <a:t> is to </a:t>
            </a:r>
            <a:r>
              <a:rPr lang="en-GB" sz="1200" b="0" i="0" dirty="0" smtClean="0"/>
              <a:t>deepen the analysis of the six scenarios developed in the UK NEA to facilitate the inclusion of a wider range of ecosystem services and explore how these influence well-being values.</a:t>
            </a:r>
            <a:r>
              <a:rPr lang="en-GB" sz="1200" b="0" i="0" baseline="0" dirty="0" smtClean="0"/>
              <a:t> WP6 will: </a:t>
            </a:r>
            <a:r>
              <a:rPr lang="en-GB" sz="1200" dirty="0" smtClean="0"/>
              <a:t>deepen the scenarios by developing  the functional relationships that link land-cover and land-use change to a wider range of ecosystem services; investigate the way responses might vary under different assumptions about climate change and under different socio-economic contexts (e.g. population);</a:t>
            </a:r>
            <a:r>
              <a:rPr lang="en-GB" sz="1200" baseline="0" dirty="0" smtClean="0"/>
              <a:t> and </a:t>
            </a:r>
            <a:r>
              <a:rPr lang="en-GB" sz="1200" dirty="0" smtClean="0"/>
              <a:t>identify how scenarios can be ‘down-scaled’ to countries/regions by examining the drivers of change.</a:t>
            </a:r>
          </a:p>
          <a:p>
            <a:endParaRPr lang="en-US"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18</a:t>
            </a:fld>
            <a:endParaRPr lang="en-GB">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goal of WP6</a:t>
            </a:r>
            <a:r>
              <a:rPr lang="en-GB" baseline="0" dirty="0" smtClean="0"/>
              <a:t> is to </a:t>
            </a:r>
            <a:r>
              <a:rPr lang="en-GB" sz="1200" b="0" i="0" dirty="0" smtClean="0"/>
              <a:t>deepen the analysis of the six scenarios developed in the UK NEA to facilitate the inclusion of a wider range of ecosystem services and explore how these influence well-being values.</a:t>
            </a:r>
            <a:r>
              <a:rPr lang="en-GB" sz="1200" b="0" i="0" baseline="0" dirty="0" smtClean="0"/>
              <a:t> WP6 will: </a:t>
            </a:r>
            <a:r>
              <a:rPr lang="en-GB" sz="1200" dirty="0" smtClean="0"/>
              <a:t>deepen the scenarios by developing  the functional relationships that link land-cover and land-use change to a wider range of ecosystem services; investigate the way responses might vary under different assumptions about climate change and under different socio-economic contexts (e.g. population);</a:t>
            </a:r>
            <a:r>
              <a:rPr lang="en-GB" sz="1200" baseline="0" dirty="0" smtClean="0"/>
              <a:t> and </a:t>
            </a:r>
            <a:r>
              <a:rPr lang="en-GB" sz="1200" dirty="0" smtClean="0"/>
              <a:t>identify how scenarios can be ‘down-scaled’ to countries/regions by examining the drivers of change.</a:t>
            </a:r>
          </a:p>
          <a:p>
            <a:endParaRPr lang="en-US"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19</a:t>
            </a:fld>
            <a:endParaRPr lang="en-GB">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smtClean="0"/>
              <a:t>The goal of WP7 is to </a:t>
            </a:r>
            <a:r>
              <a:rPr lang="en-GB" sz="1200" b="0" i="0" dirty="0" smtClean="0"/>
              <a:t>assess the viability and interaction of current policies/practices/institutions for delivering an ecosystem approach against the UK NEA scenarios, and therefore, the implications for the design of future response options.</a:t>
            </a:r>
            <a:r>
              <a:rPr lang="en-GB" sz="1200" b="0" i="0" baseline="0" dirty="0" smtClean="0"/>
              <a:t> WP7 will:  </a:t>
            </a:r>
            <a:r>
              <a:rPr lang="en-GB" sz="1200" dirty="0" smtClean="0"/>
              <a:t>develop robust responses by assessing the various different options against a range of criteria including future changes;</a:t>
            </a:r>
            <a:r>
              <a:rPr lang="en-GB" sz="1200" baseline="0" dirty="0" smtClean="0"/>
              <a:t> investigate how </a:t>
            </a:r>
            <a:r>
              <a:rPr lang="en-GB" sz="1200" dirty="0" smtClean="0"/>
              <a:t>possible changes to the governance of ecosystem services (e.g. scale; reactive/proactive; role of regulation) may play out under each scenario; and define local, regional and national contexts for delivering multiple benefits from ecosystem services. WP7 will be strongly linked with WP6 to develop a set of scenarios based upon key drivers of change e.g. trade/commodity fluctuations and climate change</a:t>
            </a:r>
            <a:r>
              <a:rPr lang="en-US" sz="1200" b="0" i="0" dirty="0" smtClean="0"/>
              <a:t>.</a:t>
            </a:r>
            <a:r>
              <a:rPr lang="en-GB" dirty="0" smtClean="0"/>
              <a:t> </a:t>
            </a:r>
          </a:p>
          <a:p>
            <a:endParaRPr lang="en-GB" dirty="0" smtClean="0"/>
          </a:p>
          <a:p>
            <a:r>
              <a:rPr lang="en-GB" dirty="0" smtClean="0"/>
              <a:t>The ecosystem approach emphasises</a:t>
            </a:r>
            <a:r>
              <a:rPr lang="en-GB" baseline="0" dirty="0" smtClean="0"/>
              <a:t> conserving, managing, and enhancing the natural environment. We need to move towards a more integrated approach to whole ecosystem, and ensure that the value of ecosystem services are fully reflected in policy and decision-making.</a:t>
            </a:r>
          </a:p>
          <a:p>
            <a:endParaRPr lang="en-GB" sz="120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20</a:t>
            </a:fld>
            <a:endParaRPr lang="en-GB">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smtClean="0"/>
              <a:t>The goal of WP7 is to </a:t>
            </a:r>
            <a:r>
              <a:rPr lang="en-GB" sz="1200" b="0" i="0" dirty="0" smtClean="0"/>
              <a:t>assess the viability and interaction of current policies/practices/institutions for delivering an ecosystem approach against the UK NEA scenarios, and therefore, the implications for the design of future response options.</a:t>
            </a:r>
            <a:r>
              <a:rPr lang="en-GB" sz="1200" b="0" i="0" baseline="0" dirty="0" smtClean="0"/>
              <a:t> WP7 will:  </a:t>
            </a:r>
            <a:r>
              <a:rPr lang="en-GB" sz="1200" dirty="0" smtClean="0"/>
              <a:t>develop robust responses by assessing the various different options against a range of criteria including future changes;</a:t>
            </a:r>
            <a:r>
              <a:rPr lang="en-GB" sz="1200" baseline="0" dirty="0" smtClean="0"/>
              <a:t> investigate how </a:t>
            </a:r>
            <a:r>
              <a:rPr lang="en-GB" sz="1200" dirty="0" smtClean="0"/>
              <a:t>possible changes to the governance of ecosystem services (e.g. scale; reactive/proactive; role of regulation) may play out under each scenario; and define local, regional and national contexts for delivering multiple benefits from ecosystem services. WP7 will be strongly linked with WP6 to develop a set of scenarios based upon key drivers of change e.g. trade/commodity fluctuations and climate change</a:t>
            </a:r>
            <a:r>
              <a:rPr lang="en-US" sz="1200" b="0" i="0" dirty="0" smtClean="0"/>
              <a:t>.</a:t>
            </a:r>
            <a:r>
              <a:rPr lang="en-GB" dirty="0" smtClean="0"/>
              <a:t> </a:t>
            </a:r>
          </a:p>
          <a:p>
            <a:endParaRPr lang="en-GB" dirty="0" smtClean="0"/>
          </a:p>
          <a:p>
            <a:r>
              <a:rPr lang="en-GB" dirty="0" smtClean="0"/>
              <a:t>The ecosystem approach emphasises</a:t>
            </a:r>
            <a:r>
              <a:rPr lang="en-GB" baseline="0" dirty="0" smtClean="0"/>
              <a:t> conserving, managing, and enhancing the natural environment. We need to move towards a more integrated approach to whole ecosystems, and ensure that the value of ecosystem services are fully reflected in policy and decision-making.</a:t>
            </a:r>
          </a:p>
          <a:p>
            <a:endParaRPr lang="en-GB" sz="1200"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21</a:t>
            </a:fld>
            <a:endParaRPr lang="en-GB">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p:spPr>
      </p:sp>
      <p:sp>
        <p:nvSpPr>
          <p:cNvPr id="6147"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dirty="0" smtClean="0"/>
              <a:t>The goal of WP8 is to examine the cultural and behavioural barriers and enablers to embedding consideration of ecosystem knowledge in policy decision-making. WP8 will: investigate the main capacities required to, and constraints standing in the way of, the routine embedding of ecosystem services in policy decision-making; consider the role played by institutional behaviours and cultures as both barriers and enablers; examine how an ecosystems approach is being applied currently, and investigate the role of different institutional cultures and behaviours in shaping the embedding of an ecosystems approach in appraisal and policy-making; and explore pathways for improving ecosystems services knowledge in decision-making and everyday behaviours.</a:t>
            </a:r>
          </a:p>
          <a:p>
            <a:pPr>
              <a:spcBef>
                <a:spcPct val="0"/>
              </a:spcBef>
            </a:pPr>
            <a:endParaRPr lang="en-US" dirty="0" smtClean="0"/>
          </a:p>
        </p:txBody>
      </p:sp>
      <p:sp>
        <p:nvSpPr>
          <p:cNvPr id="61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3E11FE5-69DD-4E11-9100-30E85D6FD59E}" type="slidenum">
              <a:rPr lang="en-GB">
                <a:solidFill>
                  <a:prstClr val="black"/>
                </a:solidFill>
              </a:rPr>
              <a:pPr/>
              <a:t>22</a:t>
            </a:fld>
            <a:endParaRPr lang="en-GB">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p:spPr>
      </p:sp>
      <p:sp>
        <p:nvSpPr>
          <p:cNvPr id="71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The goal of WP8 is to examine the cultural and behavioural barriers and enablers to embedding consideration of ecosystem knowledge in policy decision-making. WP8 will: investigate the main capacities required to, and constraints standing in the way of, the routine embedding of ecosystem services in policy decision-making; consider the role played by institutional behaviours and cultures as both barriers and enablers; examine how an ecosystems approach is being applied currently, and investigate the role of different institutional cultures and behaviours in shaping the embedding of an ecosystems approach in appraisal and policy-making; and explore pathways for improving ecosystems services knowledge in decision-making and everyday behaviours.</a:t>
            </a:r>
          </a:p>
          <a:p>
            <a:pPr>
              <a:spcBef>
                <a:spcPct val="0"/>
              </a:spcBef>
            </a:pPr>
            <a:endParaRPr lang="en-US" smtClean="0"/>
          </a:p>
        </p:txBody>
      </p:sp>
      <p:sp>
        <p:nvSpPr>
          <p:cNvPr id="71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DA2AE2A-26D3-47B5-BEB3-076205A762DF}" type="slidenum">
              <a:rPr lang="en-GB">
                <a:solidFill>
                  <a:prstClr val="black"/>
                </a:solidFill>
              </a:rPr>
              <a:pPr/>
              <a:t>23</a:t>
            </a:fld>
            <a:endParaRPr lang="en-GB">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goal of WP9 and WP10 is to review, then </a:t>
            </a:r>
            <a:r>
              <a:rPr lang="en-GB" sz="1200" b="0" i="0" dirty="0" smtClean="0"/>
              <a:t>develop and enhance, the tools and resources available to take account of the findings/methods of the UK NEA. WP9</a:t>
            </a:r>
            <a:r>
              <a:rPr lang="en-GB" sz="1200" b="0" i="0" baseline="0" dirty="0" smtClean="0"/>
              <a:t> and WP10 will address </a:t>
            </a:r>
            <a:r>
              <a:rPr lang="en-GB" sz="1200" dirty="0" smtClean="0"/>
              <a:t>how we can better connect ecosystem assessment and spatial planning frameworks. To</a:t>
            </a:r>
            <a:r>
              <a:rPr lang="en-GB" sz="1200" baseline="0" dirty="0" smtClean="0"/>
              <a:t> do this, they will use case studies that involve, for example, </a:t>
            </a:r>
            <a:r>
              <a:rPr lang="en-GB" sz="1200" dirty="0" smtClean="0"/>
              <a:t>Areas of Outstanding Natural Beauty and Nature Improvement Areas in urban-rural fringe settings. WP9</a:t>
            </a:r>
            <a:r>
              <a:rPr lang="en-GB" sz="1200" baseline="0" dirty="0" smtClean="0"/>
              <a:t> and WP10 will review </a:t>
            </a:r>
            <a:r>
              <a:rPr lang="en-GB" sz="1200" dirty="0" smtClean="0"/>
              <a:t>the range of tools and resources currently available, then use</a:t>
            </a:r>
            <a:r>
              <a:rPr lang="en-GB" sz="1200" baseline="0" dirty="0" smtClean="0"/>
              <a:t> </a:t>
            </a:r>
            <a:r>
              <a:rPr lang="en-GB" sz="1200" dirty="0" smtClean="0"/>
              <a:t>action research methods and processes to prioritise tool development in 20 case-studies set within the political realities of policy- and decision-making. Lastly, WP9</a:t>
            </a:r>
            <a:r>
              <a:rPr lang="en-GB" sz="1200" baseline="0" dirty="0" smtClean="0"/>
              <a:t> and WP10 will </a:t>
            </a:r>
            <a:r>
              <a:rPr lang="en-GB" sz="1200" dirty="0" smtClean="0"/>
              <a:t>assess, adapt and enhance existing tools in order to maximise ecosystem benefits to a wide range of decision-making and improve public engagement processes.</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24</a:t>
            </a:fld>
            <a:endParaRPr lang="en-GB">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goal of WP9 and WP10 is to review, then </a:t>
            </a:r>
            <a:r>
              <a:rPr lang="en-GB" sz="1200" b="0" i="0" dirty="0" smtClean="0"/>
              <a:t>develop and enhance the tools and resources available to take account of the findings/methods of the UK NEA. WP9</a:t>
            </a:r>
            <a:r>
              <a:rPr lang="en-GB" sz="1200" b="0" i="0" baseline="0" dirty="0" smtClean="0"/>
              <a:t> and WP10 will address </a:t>
            </a:r>
            <a:r>
              <a:rPr lang="en-GB" sz="1200" dirty="0" smtClean="0"/>
              <a:t>how we can better connect ecosystem assessment and spatial planning frameworks. To</a:t>
            </a:r>
            <a:r>
              <a:rPr lang="en-GB" sz="1200" baseline="0" dirty="0" smtClean="0"/>
              <a:t> do this, they will use case studies that involve, for example, </a:t>
            </a:r>
            <a:r>
              <a:rPr lang="en-GB" sz="1200" dirty="0" smtClean="0"/>
              <a:t>Areas of Outstanding Natural Beauty and Nature Improvement Areas in urban-rural fringe settings. WP9</a:t>
            </a:r>
            <a:r>
              <a:rPr lang="en-GB" sz="1200" baseline="0" dirty="0" smtClean="0"/>
              <a:t> and WP10 will review </a:t>
            </a:r>
            <a:r>
              <a:rPr lang="en-GB" sz="1200" dirty="0" smtClean="0"/>
              <a:t>the range of tools and resources currently available, then use</a:t>
            </a:r>
            <a:r>
              <a:rPr lang="en-GB" sz="1200" baseline="0" dirty="0" smtClean="0"/>
              <a:t> </a:t>
            </a:r>
            <a:r>
              <a:rPr lang="en-GB" sz="1200" dirty="0" smtClean="0"/>
              <a:t>action research methods and processes to prioritise tool development in 20 case-studies set within the political realities of policy- and decision-making. Lastly, WP9</a:t>
            </a:r>
            <a:r>
              <a:rPr lang="en-GB" sz="1200" baseline="0" dirty="0" smtClean="0"/>
              <a:t> and WP10 will </a:t>
            </a:r>
            <a:r>
              <a:rPr lang="en-GB" sz="1200" dirty="0" smtClean="0"/>
              <a:t>assess, adapt and enhance existing tools in order to maximise ecosystem benefits to a wide range of decision-making and improve public engagement processes.</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25</a:t>
            </a:fld>
            <a:endParaRPr lang="en-GB">
              <a:solidFill>
                <a:prstClr val="black"/>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 goal of WP9 and WP10 is to review, then </a:t>
            </a:r>
            <a:r>
              <a:rPr lang="en-GB" sz="1200" b="0" i="0" dirty="0" smtClean="0"/>
              <a:t>develop and enhance the tools and resources available to take account of the findings/methods of the UK NEA. WP9</a:t>
            </a:r>
            <a:r>
              <a:rPr lang="en-GB" sz="1200" b="0" i="0" baseline="0" dirty="0" smtClean="0"/>
              <a:t> and WP10 will address </a:t>
            </a:r>
            <a:r>
              <a:rPr lang="en-GB" sz="1200" dirty="0" smtClean="0"/>
              <a:t>how we can better connect ecosystem assessment and spatial planning frameworks. To</a:t>
            </a:r>
            <a:r>
              <a:rPr lang="en-GB" sz="1200" baseline="0" dirty="0" smtClean="0"/>
              <a:t> do this, they will use case studies that involve, for example, </a:t>
            </a:r>
            <a:r>
              <a:rPr lang="en-GB" sz="1200" dirty="0" smtClean="0"/>
              <a:t>Areas of Outstanding Natural Beauty and Nature Improvement Areas in urban-rural fringe settings. WP9</a:t>
            </a:r>
            <a:r>
              <a:rPr lang="en-GB" sz="1200" baseline="0" dirty="0" smtClean="0"/>
              <a:t> and WP10 will review </a:t>
            </a:r>
            <a:r>
              <a:rPr lang="en-GB" sz="1200" dirty="0" smtClean="0"/>
              <a:t>the range of tools and resources currently available, then use</a:t>
            </a:r>
            <a:r>
              <a:rPr lang="en-GB" sz="1200" baseline="0" dirty="0" smtClean="0"/>
              <a:t> </a:t>
            </a:r>
            <a:r>
              <a:rPr lang="en-GB" sz="1200" dirty="0" smtClean="0"/>
              <a:t>action research methods and processes to prioritise tool development in 20 case-studies set within the political realities of policy- and decision-making. Lastly, WP9</a:t>
            </a:r>
            <a:r>
              <a:rPr lang="en-GB" sz="1200" baseline="0" dirty="0" smtClean="0"/>
              <a:t> and WP10 will </a:t>
            </a:r>
            <a:r>
              <a:rPr lang="en-GB" sz="1200" dirty="0" smtClean="0"/>
              <a:t>assess, adapt and enhance existing tools in order to maximise ecosystem benefits to a wide range of decision-making and improve public engagement processes.</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endParaRPr lang="en-US" b="0" i="0" dirty="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26</a:t>
            </a:fld>
            <a:endParaRPr lang="en-GB">
              <a:solidFill>
                <a:prstClr val="black"/>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As will the</a:t>
            </a:r>
            <a:r>
              <a:rPr lang="en-GB" baseline="0" dirty="0" smtClean="0"/>
              <a:t> original UK NEA, the Follow-on will generate a general Synthesis, as well as a Technical Report. The Follow-on will also create new or enhanced tools that might, for example, assist in </a:t>
            </a:r>
            <a:r>
              <a:rPr lang="en-GB" dirty="0" smtClean="0"/>
              <a:t>assessing services, visualising data, developing scenarios or multi-stakeholder decision-making and trade-off analysis.</a:t>
            </a:r>
            <a:r>
              <a:rPr lang="en-GB" baseline="0" dirty="0" smtClean="0"/>
              <a:t> The Follow-on will communicate key messages and new information, particularly through stakeholders. A website will be produced, as well as a database of evidence and experts that can be used by other projects.</a:t>
            </a:r>
            <a:endParaRPr lang="en-GB" dirty="0" smtClean="0"/>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27</a:t>
            </a:fld>
            <a:endParaRPr lang="en-GB">
              <a:solidFill>
                <a:prstClr val="black"/>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C6176C7C-33EC-4E7C-8DDF-D19287B1B487}" type="slidenum">
              <a:rPr lang="en-GB" smtClean="0">
                <a:solidFill>
                  <a:prstClr val="black"/>
                </a:solidFill>
              </a:rPr>
              <a:pPr/>
              <a:t>28</a:t>
            </a:fld>
            <a:endParaRPr lang="en-GB">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36B65DE1-F996-4BF8-982E-999822645867}" type="datetimeFigureOut">
              <a:rPr lang="en-US"/>
              <a:pPr>
                <a:defRPr/>
              </a:pPr>
              <a:t>6/14/2013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C3B874C-B948-4604-B9EF-2D29A6A60FB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52B4BA2-C691-4C84-BF77-DED5B520E2E0}" type="datetimeFigureOut">
              <a:rPr lang="en-US"/>
              <a:pPr>
                <a:defRPr/>
              </a:pPr>
              <a:t>6/14/2013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C5B3912-64E7-4172-AF4B-DA9B96E408C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A2C25D1-82EF-4C43-B017-DE3B06A3F934}" type="datetimeFigureOut">
              <a:rPr lang="en-US"/>
              <a:pPr>
                <a:defRPr/>
              </a:pPr>
              <a:t>6/14/2013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DC92097-9B49-4A5A-982B-A6AD34E7AC8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14685CA-1C88-498A-B480-3263B3EF457C}" type="datetimeFigureOut">
              <a:rPr lang="en-US"/>
              <a:pPr>
                <a:defRPr/>
              </a:pPr>
              <a:t>6/14/2013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A573B27-B032-44C9-85B3-F0B5FD5FF7A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C46F02AD-F98C-4A52-9791-646DC8352D2C}" type="datetimeFigureOut">
              <a:rPr lang="en-US"/>
              <a:pPr>
                <a:defRPr/>
              </a:pPr>
              <a:t>6/14/2013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D2ABDD2-317E-43A3-B858-888AD9DAF8E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22017BC-AC45-4FA8-BF11-4EE5A6DE94F9}" type="datetimeFigureOut">
              <a:rPr lang="en-US"/>
              <a:pPr>
                <a:defRPr/>
              </a:pPr>
              <a:t>6/14/2013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25FC231-102F-40FB-9D94-489A8C1B8D8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4BA83C2-2AAD-45DE-B4B4-090AFA781CB5}" type="datetimeFigureOut">
              <a:rPr lang="en-US"/>
              <a:pPr>
                <a:defRPr/>
              </a:pPr>
              <a:t>6/14/2013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3AF0433-DAEC-4231-8005-3572A070CB4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A20451A-3DDB-42EA-8105-5968566522E3}" type="datetimeFigureOut">
              <a:rPr lang="en-US"/>
              <a:pPr>
                <a:defRPr/>
              </a:pPr>
              <a:t>6/14/2013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B8E8430-E128-4362-BA4B-C1B457238C9B}"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C789C52-716E-4DF1-ACFC-1BD4892768D8}" type="datetimeFigureOut">
              <a:rPr lang="en-US"/>
              <a:pPr>
                <a:defRPr/>
              </a:pPr>
              <a:t>6/14/2013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C12FFCF-7778-41FA-8FC8-879147DAF9F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F4A3E04-7B5F-4BCC-AF0F-5A2EF057960E}" type="datetimeFigureOut">
              <a:rPr lang="en-US"/>
              <a:pPr>
                <a:defRPr/>
              </a:pPr>
              <a:t>6/14/2013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A26D637-08EE-40FC-AD0E-9B1AA6B2FBF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9F62B1D-D38C-49E3-A5C7-EBC7164F6E16}" type="datetimeFigureOut">
              <a:rPr lang="en-US"/>
              <a:pPr>
                <a:defRPr/>
              </a:pPr>
              <a:t>6/14/2013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44A199A-577A-4622-8072-6A63C4C6B2D9}"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624B92F2-9D31-4ED8-AD03-4CDBFFFBFFE0}" type="datetimeFigureOut">
              <a:rPr lang="en-US">
                <a:solidFill>
                  <a:prstClr val="black">
                    <a:tint val="75000"/>
                  </a:prstClr>
                </a:solidFill>
              </a:rPr>
              <a:pPr>
                <a:def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C54771D-A761-460A-B4C3-883FEAE4A53B}"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B25BF2A-46DC-4122-A122-C87927B01FF2}" type="datetimeFigureOut">
              <a:rPr lang="en-US">
                <a:solidFill>
                  <a:prstClr val="black">
                    <a:tint val="75000"/>
                  </a:prstClr>
                </a:solidFill>
              </a:rPr>
              <a:pPr>
                <a:def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F0B5728-4926-446A-B811-E3560EFE8097}"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AC2F996-4EC9-4A1B-805E-244BE9B92F9B}" type="datetimeFigureOut">
              <a:rPr lang="en-US">
                <a:solidFill>
                  <a:prstClr val="black">
                    <a:tint val="75000"/>
                  </a:prstClr>
                </a:solidFill>
              </a:rPr>
              <a:pPr>
                <a:def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98BDF34-8979-40FD-B227-3E11F34E2CFD}"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1760E19-AA2C-45C7-B19F-0E9E8413702A}" type="datetimeFigureOut">
              <a:rPr lang="en-US">
                <a:solidFill>
                  <a:prstClr val="black">
                    <a:tint val="75000"/>
                  </a:prstClr>
                </a:solidFill>
              </a:rPr>
              <a:pPr>
                <a:defRPr/>
              </a:pPr>
              <a:t>6/14/2013</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0C90544-AD48-413D-8FD2-FFBD438A51BA}"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D056D25-6D32-415A-B1F1-05431C8CD33A}" type="datetimeFigureOut">
              <a:rPr lang="en-US">
                <a:solidFill>
                  <a:prstClr val="black">
                    <a:tint val="75000"/>
                  </a:prstClr>
                </a:solidFill>
              </a:rPr>
              <a:pPr>
                <a:defRPr/>
              </a:pPr>
              <a:t>6/14/2013</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99148368-C074-48A3-ADCA-D9EE15F5F70C}"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1188AE18-7232-4403-A534-1D103A961137}" type="datetimeFigureOut">
              <a:rPr lang="en-US">
                <a:solidFill>
                  <a:prstClr val="black">
                    <a:tint val="75000"/>
                  </a:prstClr>
                </a:solidFill>
              </a:rPr>
              <a:pPr>
                <a:defRPr/>
              </a:pPr>
              <a:t>6/14/2013</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46ED3A9-F215-4F80-B767-3965B644571E}"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24399A1-8FA4-4D92-95E9-C0D0FE2374BE}" type="datetimeFigureOut">
              <a:rPr lang="en-US">
                <a:solidFill>
                  <a:prstClr val="black">
                    <a:tint val="75000"/>
                  </a:prstClr>
                </a:solidFill>
              </a:rPr>
              <a:pPr>
                <a:defRPr/>
              </a:pPr>
              <a:t>6/14/2013</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9BCB6251-A43F-4112-B1CE-FDCBB8A75DCA}"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93D823B-910B-4D5B-B7A3-B26964CB6AD9}" type="datetimeFigureOut">
              <a:rPr lang="en-US">
                <a:solidFill>
                  <a:prstClr val="black">
                    <a:tint val="75000"/>
                  </a:prstClr>
                </a:solidFill>
              </a:rPr>
              <a:pPr>
                <a:defRPr/>
              </a:pPr>
              <a:t>6/14/2013</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5D4A28FC-32A2-41D7-AACD-B322E4BD17DC}"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5A51C39-5019-41AB-96ED-0A53159CB45B}" type="datetimeFigureOut">
              <a:rPr lang="en-US">
                <a:solidFill>
                  <a:prstClr val="black">
                    <a:tint val="75000"/>
                  </a:prstClr>
                </a:solidFill>
              </a:rPr>
              <a:pPr>
                <a:defRPr/>
              </a:pPr>
              <a:t>6/14/2013</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7D987B9-AD96-4828-A865-A99483D1CDDE}"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4D48C48-594E-4C92-BC74-A8E0EC3C4565}" type="datetimeFigureOut">
              <a:rPr lang="en-US">
                <a:solidFill>
                  <a:prstClr val="black">
                    <a:tint val="75000"/>
                  </a:prstClr>
                </a:solidFill>
              </a:rPr>
              <a:pPr>
                <a:def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87A4802-6235-49BA-8C4D-20549FDDA8DE}"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447FFDE-A017-4032-9642-370FFC64571F}" type="datetimeFigureOut">
              <a:rPr lang="en-US">
                <a:solidFill>
                  <a:prstClr val="black">
                    <a:tint val="75000"/>
                  </a:prstClr>
                </a:solidFill>
              </a:rPr>
              <a:pPr>
                <a:def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B1612D83-BE42-45F5-B940-937F9E003459}"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F13D80-2562-4755-AA7F-1E367774F9BF}" type="datetimeFigureOut">
              <a:rPr lang="en-US" smtClean="0">
                <a:solidFill>
                  <a:prstClr val="black">
                    <a:tint val="75000"/>
                  </a:prstClr>
                </a:solidFill>
              </a:rPr>
              <a:pPr/>
              <a:t>6/14/2013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30EB6B-0C9A-4F9D-9DC6-357CEA409CE6}"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C6F565A0-2D8B-47B8-BDAA-C7A3BDB7BD17}" type="datetimeFigureOut">
              <a:rPr lang="en-US"/>
              <a:pPr>
                <a:defRPr/>
              </a:pPr>
              <a:t>6/14/2013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7EA6F402-576A-4DCF-A02E-1AB7593D53B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E306C41A-D3CE-408C-B474-D9B9E7226B04}" type="datetimeFigureOut">
              <a:rPr lang="en-US">
                <a:solidFill>
                  <a:prstClr val="black">
                    <a:tint val="75000"/>
                  </a:prstClr>
                </a:solidFill>
              </a:rPr>
              <a:pPr>
                <a:defRPr/>
              </a:pPr>
              <a:t>6/14/2013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429D7EDC-D7D9-4D2A-BF30-A542BAA3202E}" type="slidenum">
              <a:rPr lang="en-US">
                <a:solidFill>
                  <a:prstClr val="black">
                    <a:tint val="75000"/>
                  </a:prstClr>
                </a:solidFill>
              </a:rPr>
              <a:pPr>
                <a:def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lumMod val="75000"/>
            <a:alpha val="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22F13D80-2562-4755-AA7F-1E367774F9BF}" type="datetimeFigureOut">
              <a:rPr lang="en-US" smtClean="0">
                <a:solidFill>
                  <a:prstClr val="black">
                    <a:tint val="75000"/>
                  </a:prstClr>
                </a:solidFill>
                <a:latin typeface="Calibri"/>
              </a:rPr>
              <a:pPr fontAlgn="auto">
                <a:spcBef>
                  <a:spcPts val="0"/>
                </a:spcBef>
                <a:spcAft>
                  <a:spcPts val="0"/>
                </a:spcAft>
              </a:pPr>
              <a:t>6/14/2013</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4130EB6B-0C9A-4F9D-9DC6-357CEA409CE6}"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3.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12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3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5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6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68.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79.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79.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90.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90.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0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0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extBox 4"/>
          <p:cNvSpPr txBox="1">
            <a:spLocks noChangeArrowheads="1"/>
          </p:cNvSpPr>
          <p:nvPr/>
        </p:nvSpPr>
        <p:spPr bwMode="auto">
          <a:xfrm>
            <a:off x="2195513" y="3716338"/>
            <a:ext cx="6697662" cy="1323439"/>
          </a:xfrm>
          <a:prstGeom prst="rect">
            <a:avLst/>
          </a:prstGeom>
          <a:noFill/>
          <a:ln w="9525">
            <a:noFill/>
            <a:miter lim="800000"/>
            <a:headEnd/>
            <a:tailEnd/>
          </a:ln>
        </p:spPr>
        <p:txBody>
          <a:bodyPr>
            <a:spAutoFit/>
          </a:bodyPr>
          <a:lstStyle/>
          <a:p>
            <a:pPr marL="342900" indent="-342900" algn="ctr" fontAlgn="auto">
              <a:spcBef>
                <a:spcPct val="20000"/>
              </a:spcBef>
              <a:spcAft>
                <a:spcPts val="0"/>
              </a:spcAft>
              <a:defRPr/>
            </a:pPr>
            <a:r>
              <a:rPr lang="en-US" sz="4000" b="1" dirty="0" smtClean="0">
                <a:solidFill>
                  <a:srgbClr val="007A37"/>
                </a:solidFill>
                <a:latin typeface="Calibri"/>
              </a:rPr>
              <a:t> February 2012 – March 2014</a:t>
            </a:r>
          </a:p>
          <a:p>
            <a:pPr algn="ctr"/>
            <a:endParaRPr lang="en-GB" sz="4000" b="1" dirty="0">
              <a:solidFill>
                <a:srgbClr val="007A37"/>
              </a:solidFill>
              <a:latin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67544" y="1340768"/>
            <a:ext cx="8229600" cy="4680520"/>
          </a:xfrm>
        </p:spPr>
        <p:txBody>
          <a:bodyPr>
            <a:normAutofit/>
          </a:bodyPr>
          <a:lstStyle/>
          <a:p>
            <a:r>
              <a:rPr lang="en-GB" b="1" dirty="0" smtClean="0"/>
              <a:t>Aim: </a:t>
            </a:r>
            <a:r>
              <a:rPr lang="en-GB" dirty="0" smtClean="0"/>
              <a:t>further develop and communicate the evidence base of the UK NEA and make it relevant to decision- and policy-making at different spatial scales across the UK </a:t>
            </a:r>
          </a:p>
          <a:p>
            <a:r>
              <a:rPr lang="en-GB" dirty="0" smtClean="0"/>
              <a:t>Collaborative effort between experts from a wide variety of </a:t>
            </a:r>
            <a:r>
              <a:rPr lang="en-GB" dirty="0" err="1" smtClean="0"/>
              <a:t>specialisms</a:t>
            </a:r>
            <a:endParaRPr lang="en-GB" dirty="0" smtClean="0"/>
          </a:p>
          <a:p>
            <a:r>
              <a:rPr lang="en-GB" dirty="0" smtClean="0"/>
              <a:t>The evidence developed will provide information needed for the </a:t>
            </a:r>
            <a:r>
              <a:rPr lang="en-GB" b="1" dirty="0" smtClean="0"/>
              <a:t>Natural Capital Committee</a:t>
            </a:r>
          </a:p>
          <a:p>
            <a:endParaRPr lang="en-US" dirty="0"/>
          </a:p>
        </p:txBody>
      </p:sp>
      <p:sp>
        <p:nvSpPr>
          <p:cNvPr id="8" name="Title 1"/>
          <p:cNvSpPr>
            <a:spLocks noGrp="1"/>
          </p:cNvSpPr>
          <p:nvPr>
            <p:ph type="title"/>
          </p:nvPr>
        </p:nvSpPr>
        <p:spPr>
          <a:xfrm>
            <a:off x="0" y="0"/>
            <a:ext cx="9144000" cy="1143000"/>
          </a:xfrm>
        </p:spPr>
        <p:txBody>
          <a:bodyPr>
            <a:normAutofit/>
          </a:bodyPr>
          <a:lstStyle/>
          <a:p>
            <a:r>
              <a:rPr lang="en-GB" sz="3200" b="1" dirty="0" smtClean="0">
                <a:solidFill>
                  <a:srgbClr val="007A37"/>
                </a:solidFill>
              </a:rPr>
              <a:t>The UK NEA </a:t>
            </a:r>
            <a:r>
              <a:rPr lang="en-GB" sz="3200" b="1" dirty="0" smtClean="0">
                <a:solidFill>
                  <a:srgbClr val="FF9933"/>
                </a:solidFill>
              </a:rPr>
              <a:t>Follow-on</a:t>
            </a:r>
            <a:r>
              <a:rPr lang="en-GB" sz="3200" b="1" dirty="0" smtClean="0">
                <a:solidFill>
                  <a:srgbClr val="007A37"/>
                </a:solidFill>
              </a:rPr>
              <a:t> </a:t>
            </a:r>
            <a:endParaRPr lang="en-US" sz="3200" b="1" dirty="0">
              <a:solidFill>
                <a:srgbClr val="007A37"/>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normAutofit fontScale="92500" lnSpcReduction="20000"/>
          </a:bodyPr>
          <a:lstStyle/>
          <a:p>
            <a:r>
              <a:rPr lang="en-GB" b="1" dirty="0" smtClean="0"/>
              <a:t>Funders: </a:t>
            </a:r>
          </a:p>
          <a:p>
            <a:pPr lvl="1"/>
            <a:r>
              <a:rPr lang="en-GB" dirty="0" smtClean="0"/>
              <a:t>Defra, Welsh Government</a:t>
            </a:r>
          </a:p>
          <a:p>
            <a:pPr lvl="1"/>
            <a:r>
              <a:rPr lang="en-GB" dirty="0" smtClean="0"/>
              <a:t>NERC, ESRC, AHRC</a:t>
            </a:r>
          </a:p>
          <a:p>
            <a:endParaRPr lang="en-GB" dirty="0" smtClean="0"/>
          </a:p>
          <a:p>
            <a:r>
              <a:rPr lang="en-GB" b="1" dirty="0" smtClean="0"/>
              <a:t>Governance Structure</a:t>
            </a:r>
          </a:p>
          <a:p>
            <a:pPr lvl="1"/>
            <a:r>
              <a:rPr lang="en-GB" dirty="0" smtClean="0"/>
              <a:t>Funders (5 members)</a:t>
            </a:r>
          </a:p>
          <a:p>
            <a:pPr lvl="1"/>
            <a:r>
              <a:rPr lang="en-GB" dirty="0" smtClean="0"/>
              <a:t>Expert Panel (20 members) and Co-chairs (3 members: Bob Watson, Steve Albon, Kerry Turner)</a:t>
            </a:r>
          </a:p>
          <a:p>
            <a:pPr lvl="1"/>
            <a:r>
              <a:rPr lang="en-GB" dirty="0" smtClean="0"/>
              <a:t>Stakeholder Group (26 members)</a:t>
            </a:r>
          </a:p>
          <a:p>
            <a:pPr lvl="1"/>
            <a:r>
              <a:rPr lang="en-GB" dirty="0" smtClean="0"/>
              <a:t>Principle Investigators (12) and their research teams</a:t>
            </a:r>
          </a:p>
          <a:p>
            <a:pPr lvl="1"/>
            <a:r>
              <a:rPr lang="en-GB" dirty="0" smtClean="0"/>
              <a:t>Secretariat (UNEP-WCMC)</a:t>
            </a:r>
            <a:endParaRPr lang="en-US" dirty="0"/>
          </a:p>
        </p:txBody>
      </p:sp>
      <p:sp>
        <p:nvSpPr>
          <p:cNvPr id="7" name="TextBox 6"/>
          <p:cNvSpPr txBox="1">
            <a:spLocks noChangeArrowheads="1"/>
          </p:cNvSpPr>
          <p:nvPr/>
        </p:nvSpPr>
        <p:spPr bwMode="auto">
          <a:xfrm>
            <a:off x="0" y="260648"/>
            <a:ext cx="9144000" cy="584775"/>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200" b="1" dirty="0" smtClean="0">
                <a:solidFill>
                  <a:srgbClr val="007A37"/>
                </a:solidFill>
                <a:latin typeface="Calibri"/>
              </a:rPr>
              <a:t>UK NEA </a:t>
            </a:r>
            <a:r>
              <a:rPr lang="en-GB" sz="3200" b="1" dirty="0" smtClean="0">
                <a:solidFill>
                  <a:srgbClr val="FF9933"/>
                </a:solidFill>
                <a:latin typeface="Calibri"/>
              </a:rPr>
              <a:t>Follow-on</a:t>
            </a:r>
            <a:r>
              <a:rPr lang="en-GB" sz="3200" b="1" dirty="0" smtClean="0">
                <a:solidFill>
                  <a:srgbClr val="007A37"/>
                </a:solidFill>
                <a:latin typeface="Calibri"/>
              </a:rPr>
              <a:t> – funding and governance</a:t>
            </a:r>
            <a:endParaRPr lang="en-GB" sz="3200" dirty="0">
              <a:solidFill>
                <a:srgbClr val="007A37"/>
              </a:solidFill>
              <a:latin typeface="Calibri"/>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graphicFrame>
        <p:nvGraphicFramePr>
          <p:cNvPr id="22" name="Diagram 21"/>
          <p:cNvGraphicFramePr/>
          <p:nvPr/>
        </p:nvGraphicFramePr>
        <p:xfrm>
          <a:off x="323528" y="836712"/>
          <a:ext cx="8496944" cy="5400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5" name="TextBox 24"/>
          <p:cNvSpPr txBox="1">
            <a:spLocks noChangeArrowheads="1"/>
          </p:cNvSpPr>
          <p:nvPr/>
        </p:nvSpPr>
        <p:spPr bwMode="auto">
          <a:xfrm>
            <a:off x="0" y="260648"/>
            <a:ext cx="9144000" cy="584775"/>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200" b="1" dirty="0" smtClean="0">
                <a:solidFill>
                  <a:srgbClr val="007A37"/>
                </a:solidFill>
                <a:latin typeface="Calibri"/>
              </a:rPr>
              <a:t>UK NEA </a:t>
            </a:r>
            <a:r>
              <a:rPr lang="en-GB" sz="3200" b="1" dirty="0" smtClean="0">
                <a:solidFill>
                  <a:srgbClr val="FF9933"/>
                </a:solidFill>
                <a:latin typeface="Calibri"/>
              </a:rPr>
              <a:t>Follow-on</a:t>
            </a:r>
            <a:r>
              <a:rPr lang="en-GB" sz="3200" b="1" dirty="0" smtClean="0">
                <a:solidFill>
                  <a:srgbClr val="007A37"/>
                </a:solidFill>
                <a:latin typeface="Calibri"/>
              </a:rPr>
              <a:t> – Research component </a:t>
            </a:r>
            <a:endParaRPr lang="en-GB" sz="3200" dirty="0">
              <a:solidFill>
                <a:srgbClr val="007A37"/>
              </a:solidFill>
              <a:latin typeface="Calibri"/>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052736"/>
            <a:ext cx="8507288" cy="5073427"/>
          </a:xfrm>
        </p:spPr>
        <p:txBody>
          <a:bodyPr>
            <a:normAutofit fontScale="92500" lnSpcReduction="10000"/>
          </a:bodyPr>
          <a:lstStyle/>
          <a:p>
            <a:pPr marL="0" indent="0">
              <a:buNone/>
            </a:pPr>
            <a:r>
              <a:rPr lang="en-GB" sz="2800" b="1" dirty="0" smtClean="0"/>
              <a:t>Aims</a:t>
            </a:r>
            <a:endParaRPr lang="en-GB" sz="2800" b="1" i="1" dirty="0" smtClean="0"/>
          </a:p>
          <a:p>
            <a:pPr lvl="0"/>
            <a:r>
              <a:rPr lang="en-US" sz="2600" dirty="0" smtClean="0"/>
              <a:t>To review and develop the conceptual framework developed in the </a:t>
            </a:r>
            <a:r>
              <a:rPr lang="en-US" sz="2600" dirty="0" err="1" smtClean="0"/>
              <a:t>Defra</a:t>
            </a:r>
            <a:r>
              <a:rPr lang="en-US" sz="2600" dirty="0" smtClean="0"/>
              <a:t> scoping study</a:t>
            </a:r>
          </a:p>
          <a:p>
            <a:pPr lvl="0"/>
            <a:r>
              <a:rPr lang="en-GB" sz="2600" dirty="0" smtClean="0"/>
              <a:t>To review and develop further information on (</a:t>
            </a:r>
            <a:r>
              <a:rPr lang="en-GB" sz="2600" dirty="0" err="1" smtClean="0"/>
              <a:t>i</a:t>
            </a:r>
            <a:r>
              <a:rPr lang="en-GB" sz="2600" dirty="0" smtClean="0"/>
              <a:t>) data inputs and (ii) relationships between natural capital assets. </a:t>
            </a:r>
            <a:endParaRPr lang="en-US" sz="2600" dirty="0" smtClean="0"/>
          </a:p>
          <a:p>
            <a:pPr lvl="0"/>
            <a:r>
              <a:rPr lang="en-GB" sz="2600" dirty="0" smtClean="0"/>
              <a:t>To conduct further case studies and testing of this approach </a:t>
            </a:r>
            <a:endParaRPr lang="en-US" sz="2600" dirty="0" smtClean="0"/>
          </a:p>
          <a:p>
            <a:pPr lvl="0"/>
            <a:r>
              <a:rPr lang="en-GB" sz="2600" dirty="0" smtClean="0"/>
              <a:t>To create links to modified national income accounts (incorporating ecosystem services value)</a:t>
            </a:r>
            <a:endParaRPr lang="en-GB" sz="2600" b="1" dirty="0" smtClean="0"/>
          </a:p>
          <a:p>
            <a:pPr>
              <a:buNone/>
            </a:pPr>
            <a:r>
              <a:rPr lang="en-GB" sz="2800" b="1" dirty="0" smtClean="0"/>
              <a:t>Tasks</a:t>
            </a:r>
          </a:p>
          <a:p>
            <a:r>
              <a:rPr lang="en-GB" sz="2600" dirty="0" smtClean="0"/>
              <a:t>Method review and case study selection</a:t>
            </a:r>
          </a:p>
          <a:p>
            <a:r>
              <a:rPr lang="en-GB" sz="2600" dirty="0" smtClean="0"/>
              <a:t>Carry out Asset Check case studies</a:t>
            </a:r>
          </a:p>
          <a:p>
            <a:r>
              <a:rPr lang="en-GB" sz="2600" dirty="0" smtClean="0"/>
              <a:t>Reporting and review</a:t>
            </a:r>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1 – Natural Capital Asset Check (NCAC)</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457200" y="1124744"/>
            <a:ext cx="4038600" cy="5040560"/>
          </a:xfrm>
        </p:spPr>
        <p:txBody>
          <a:bodyPr>
            <a:normAutofit fontScale="92500" lnSpcReduction="10000"/>
          </a:bodyPr>
          <a:lstStyle/>
          <a:p>
            <a:pPr marL="0" indent="0">
              <a:buNone/>
            </a:pPr>
            <a:r>
              <a:rPr lang="en-GB" sz="2800" b="1" dirty="0" smtClean="0"/>
              <a:t>Outputs</a:t>
            </a:r>
          </a:p>
          <a:p>
            <a:pPr marL="0" indent="0"/>
            <a:r>
              <a:rPr lang="en-GB" sz="2600" dirty="0" smtClean="0"/>
              <a:t>UK peer review of concepts</a:t>
            </a:r>
          </a:p>
          <a:p>
            <a:pPr marL="0" indent="0"/>
            <a:r>
              <a:rPr lang="en-GB" sz="2600" dirty="0" smtClean="0"/>
              <a:t>Wider promotion of NCAC approach</a:t>
            </a:r>
          </a:p>
          <a:p>
            <a:pPr marL="0" indent="0"/>
            <a:r>
              <a:rPr lang="en-GB" sz="2600" dirty="0" smtClean="0"/>
              <a:t>Stimulate others to bring forward asset checks</a:t>
            </a:r>
          </a:p>
          <a:p>
            <a:pPr marL="0" indent="0"/>
            <a:r>
              <a:rPr lang="en-GB" sz="2600" dirty="0" smtClean="0"/>
              <a:t>Input to NCC thinking on unsustainable use</a:t>
            </a:r>
          </a:p>
          <a:p>
            <a:pPr marL="0" indent="0"/>
            <a:r>
              <a:rPr lang="en-GB" sz="2600" dirty="0" smtClean="0"/>
              <a:t>Synthesis report</a:t>
            </a:r>
          </a:p>
          <a:p>
            <a:pPr marL="0" indent="0"/>
            <a:r>
              <a:rPr lang="en-GB" sz="2600" dirty="0" smtClean="0"/>
              <a:t>Catalogue of case studies</a:t>
            </a:r>
          </a:p>
          <a:p>
            <a:pPr marL="0" indent="0"/>
            <a:r>
              <a:rPr lang="en-GB" sz="2600" dirty="0" smtClean="0"/>
              <a:t>Publicly available approach guide to NCAC</a:t>
            </a:r>
          </a:p>
          <a:p>
            <a:pPr marL="0" indent="0">
              <a:buNone/>
            </a:pPr>
            <a:endParaRPr lang="en-GB" sz="2800" b="1" dirty="0" smtClean="0"/>
          </a:p>
          <a:p>
            <a:pPr marL="0" indent="0">
              <a:buNone/>
            </a:pPr>
            <a:endParaRPr lang="en-GB" sz="2800" b="1" dirty="0" smtClean="0"/>
          </a:p>
        </p:txBody>
      </p:sp>
      <p:sp>
        <p:nvSpPr>
          <p:cNvPr id="5" name="Content Placeholder 4"/>
          <p:cNvSpPr>
            <a:spLocks noGrp="1"/>
          </p:cNvSpPr>
          <p:nvPr>
            <p:ph sz="half" idx="2"/>
          </p:nvPr>
        </p:nvSpPr>
        <p:spPr>
          <a:xfrm>
            <a:off x="4648200" y="1128820"/>
            <a:ext cx="4038600" cy="4997343"/>
          </a:xfrm>
        </p:spPr>
        <p:txBody>
          <a:bodyPr>
            <a:normAutofit fontScale="92500" lnSpcReduction="10000"/>
          </a:bodyPr>
          <a:lstStyle/>
          <a:p>
            <a:pPr>
              <a:buNone/>
            </a:pPr>
            <a:r>
              <a:rPr lang="en-GB" b="1" dirty="0" smtClean="0"/>
              <a:t>Case studies</a:t>
            </a:r>
          </a:p>
          <a:p>
            <a:pPr lvl="0"/>
            <a:r>
              <a:rPr lang="en-GB" sz="2600" dirty="0" smtClean="0"/>
              <a:t>Freshwater</a:t>
            </a:r>
            <a:endParaRPr lang="en-US" sz="2600" dirty="0" smtClean="0"/>
          </a:p>
          <a:p>
            <a:pPr lvl="0"/>
            <a:r>
              <a:rPr lang="en-GB" sz="2600" dirty="0" smtClean="0"/>
              <a:t>Blue carbon (scoping)</a:t>
            </a:r>
            <a:endParaRPr lang="en-US" sz="2600" dirty="0" smtClean="0"/>
          </a:p>
          <a:p>
            <a:pPr lvl="0"/>
            <a:r>
              <a:rPr lang="en-GB" sz="2600" dirty="0" smtClean="0"/>
              <a:t>Pollinators</a:t>
            </a:r>
            <a:endParaRPr lang="en-US" sz="2600" dirty="0" smtClean="0"/>
          </a:p>
          <a:p>
            <a:pPr lvl="0"/>
            <a:r>
              <a:rPr lang="en-GB" sz="2600" dirty="0" smtClean="0"/>
              <a:t>Soil quality</a:t>
            </a:r>
            <a:endParaRPr lang="en-US" sz="2600" dirty="0" smtClean="0"/>
          </a:p>
          <a:p>
            <a:pPr lvl="0"/>
            <a:r>
              <a:rPr lang="en-GB" sz="2600" dirty="0" smtClean="0"/>
              <a:t>Urban green space (cultural services)</a:t>
            </a:r>
            <a:endParaRPr lang="en-US" sz="2600" dirty="0" smtClean="0"/>
          </a:p>
          <a:p>
            <a:pPr lvl="0"/>
            <a:r>
              <a:rPr lang="en-GB" sz="2600" dirty="0" smtClean="0"/>
              <a:t>Uplands</a:t>
            </a:r>
            <a:endParaRPr lang="en-US" sz="2600" dirty="0" smtClean="0"/>
          </a:p>
          <a:p>
            <a:pPr lvl="0"/>
            <a:r>
              <a:rPr lang="en-GB" sz="2600" dirty="0" err="1" smtClean="0"/>
              <a:t>Saltmarsh</a:t>
            </a:r>
            <a:r>
              <a:rPr lang="en-GB" sz="2600" dirty="0" smtClean="0"/>
              <a:t> fisheries (extension)</a:t>
            </a:r>
            <a:endParaRPr lang="en-US" sz="2600" dirty="0" smtClean="0"/>
          </a:p>
          <a:p>
            <a:pPr lvl="0"/>
            <a:r>
              <a:rPr lang="en-GB" sz="2600" dirty="0" smtClean="0"/>
              <a:t>Estuaries x2</a:t>
            </a:r>
            <a:endParaRPr lang="en-US" sz="2600" dirty="0" smtClean="0"/>
          </a:p>
          <a:p>
            <a:pPr lvl="0"/>
            <a:r>
              <a:rPr lang="en-GB" sz="2600" dirty="0" smtClean="0"/>
              <a:t>Review links to accounts</a:t>
            </a:r>
            <a:endParaRPr lang="en-US" sz="2600" dirty="0" smtClean="0"/>
          </a:p>
          <a:p>
            <a:endParaRPr lang="en-US" dirty="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1 – Natural Capital Asset Check (NCAC)</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052736"/>
            <a:ext cx="8229600" cy="5184576"/>
          </a:xfrm>
        </p:spPr>
        <p:txBody>
          <a:bodyPr>
            <a:normAutofit fontScale="62500" lnSpcReduction="20000"/>
          </a:bodyPr>
          <a:lstStyle/>
          <a:p>
            <a:pPr marL="0" indent="0">
              <a:buNone/>
            </a:pPr>
            <a:r>
              <a:rPr lang="en-GB" sz="4200" b="1" dirty="0" smtClean="0"/>
              <a:t>Aim</a:t>
            </a:r>
          </a:p>
          <a:p>
            <a:pPr marL="0" indent="0"/>
            <a:r>
              <a:rPr lang="en-US" sz="3800" dirty="0" smtClean="0"/>
              <a:t>   To provide a scoping review and research agenda for understanding the macroeconomic implications of ecosystem service change and management in the UK</a:t>
            </a:r>
            <a:r>
              <a:rPr lang="en-US" sz="3800" b="1" dirty="0" smtClean="0"/>
              <a:t> </a:t>
            </a:r>
            <a:endParaRPr lang="en-GB" sz="3800" b="1" dirty="0" smtClean="0"/>
          </a:p>
          <a:p>
            <a:pPr marL="0" indent="0">
              <a:buNone/>
            </a:pPr>
            <a:endParaRPr lang="en-GB" sz="4000" b="1" dirty="0" smtClean="0"/>
          </a:p>
          <a:p>
            <a:pPr marL="0" indent="0">
              <a:buNone/>
            </a:pPr>
            <a:r>
              <a:rPr lang="en-GB" sz="4200" b="1" dirty="0" smtClean="0"/>
              <a:t>Tasks</a:t>
            </a:r>
          </a:p>
          <a:p>
            <a:r>
              <a:rPr lang="en-GB" sz="3800" dirty="0" smtClean="0"/>
              <a:t>Conduct a literature review</a:t>
            </a:r>
          </a:p>
          <a:p>
            <a:r>
              <a:rPr lang="en-GB" sz="3800" dirty="0" smtClean="0"/>
              <a:t>Map ecosystem services against economic sectors (industry sectors)</a:t>
            </a:r>
          </a:p>
          <a:p>
            <a:r>
              <a:rPr lang="en-GB" sz="3800" dirty="0" smtClean="0"/>
              <a:t>Assess methods and models</a:t>
            </a:r>
          </a:p>
          <a:p>
            <a:r>
              <a:rPr lang="en-GB" sz="3800" dirty="0" smtClean="0"/>
              <a:t>Compare existing methods and models to identify the differences (in theory, coverage etc.)</a:t>
            </a:r>
          </a:p>
          <a:p>
            <a:r>
              <a:rPr lang="en-GB" sz="3800" dirty="0" smtClean="0"/>
              <a:t>Establish a provisional research agenda</a:t>
            </a:r>
          </a:p>
          <a:p>
            <a:r>
              <a:rPr lang="en-GB" sz="3800" dirty="0" smtClean="0"/>
              <a:t>Write final report</a:t>
            </a:r>
          </a:p>
          <a:p>
            <a:pPr marL="0" indent="0">
              <a:buNone/>
            </a:pPr>
            <a:endParaRPr lang="en-GB" sz="35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2 – Macroeconomics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052736"/>
            <a:ext cx="8229600" cy="5184576"/>
          </a:xfrm>
        </p:spPr>
        <p:txBody>
          <a:bodyPr>
            <a:normAutofit fontScale="92500" lnSpcReduction="10000"/>
          </a:bodyPr>
          <a:lstStyle/>
          <a:p>
            <a:pPr marL="0" indent="0">
              <a:buNone/>
            </a:pPr>
            <a:r>
              <a:rPr lang="en-GB" sz="2800" b="1" dirty="0" smtClean="0"/>
              <a:t>Outputs</a:t>
            </a:r>
          </a:p>
          <a:p>
            <a:r>
              <a:rPr lang="en-US" sz="2600" dirty="0" smtClean="0"/>
              <a:t>An up-to-date literature review</a:t>
            </a:r>
          </a:p>
          <a:p>
            <a:r>
              <a:rPr lang="en-US" sz="2600" dirty="0" smtClean="0"/>
              <a:t>A report discussing the links between ecosystem services and economic sectors</a:t>
            </a:r>
          </a:p>
          <a:p>
            <a:r>
              <a:rPr lang="en-US" sz="2600" dirty="0" smtClean="0"/>
              <a:t>A report of the methodology review</a:t>
            </a:r>
          </a:p>
          <a:p>
            <a:r>
              <a:rPr lang="en-US" sz="2600" dirty="0" smtClean="0"/>
              <a:t>A report of the model  comparison exercise</a:t>
            </a:r>
          </a:p>
          <a:p>
            <a:r>
              <a:rPr lang="en-GB" sz="2600" dirty="0" smtClean="0"/>
              <a:t>A provisional research agenda and framework for quantitative assessment of the macroeconomic impacts of ecosystem services </a:t>
            </a:r>
            <a:r>
              <a:rPr lang="en-US" sz="2600" dirty="0" smtClean="0"/>
              <a:t>change and management</a:t>
            </a:r>
            <a:r>
              <a:rPr lang="en-GB" sz="2600" dirty="0" smtClean="0"/>
              <a:t>.</a:t>
            </a:r>
            <a:endParaRPr lang="en-GB" sz="2600" b="1" dirty="0" smtClean="0"/>
          </a:p>
          <a:p>
            <a:pPr marL="0" indent="0">
              <a:buNone/>
            </a:pPr>
            <a:endParaRPr lang="en-GB" sz="2600" b="1" dirty="0" smtClean="0"/>
          </a:p>
          <a:p>
            <a:pPr marL="0" indent="0">
              <a:buNone/>
            </a:pPr>
            <a:r>
              <a:rPr lang="en-GB" sz="3100" b="1" dirty="0" smtClean="0"/>
              <a:t>Case </a:t>
            </a:r>
            <a:r>
              <a:rPr lang="en-GB" sz="2800" b="1" dirty="0" smtClean="0"/>
              <a:t>studies</a:t>
            </a:r>
          </a:p>
          <a:p>
            <a:pPr marL="0" indent="0"/>
            <a:r>
              <a:rPr lang="en-US" sz="2600" dirty="0" smtClean="0"/>
              <a:t>   This work package will not be using case studies</a:t>
            </a:r>
            <a:endParaRPr lang="en-GB" sz="26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2 – Macroeconomics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57200" y="1052736"/>
            <a:ext cx="8229600" cy="5073427"/>
          </a:xfrm>
        </p:spPr>
        <p:txBody>
          <a:bodyPr>
            <a:noAutofit/>
          </a:bodyPr>
          <a:lstStyle/>
          <a:p>
            <a:pPr indent="0">
              <a:spcBef>
                <a:spcPts val="0"/>
              </a:spcBef>
              <a:buNone/>
            </a:pPr>
            <a:r>
              <a:rPr lang="en-US" sz="2600" b="1" dirty="0" smtClean="0"/>
              <a:t>Aim</a:t>
            </a:r>
          </a:p>
          <a:p>
            <a:pPr indent="0">
              <a:spcBef>
                <a:spcPts val="0"/>
              </a:spcBef>
            </a:pPr>
            <a:r>
              <a:rPr lang="en-US" sz="2000" dirty="0" smtClean="0"/>
              <a:t>   </a:t>
            </a:r>
            <a:r>
              <a:rPr lang="en-US" sz="2400" dirty="0" smtClean="0"/>
              <a:t>To conduct economic analysis of the value of ecosystem service change to the UK, examining the trade-offs between selected ecosystem services and their values arising from alternative land-uses</a:t>
            </a:r>
          </a:p>
          <a:p>
            <a:pPr indent="0">
              <a:spcBef>
                <a:spcPts val="0"/>
              </a:spcBef>
            </a:pPr>
            <a:endParaRPr lang="en-GB" sz="2400" dirty="0" smtClean="0"/>
          </a:p>
          <a:p>
            <a:pPr indent="0">
              <a:spcBef>
                <a:spcPts val="0"/>
              </a:spcBef>
              <a:buNone/>
            </a:pPr>
            <a:r>
              <a:rPr lang="en-GB" sz="2600" b="1" dirty="0" smtClean="0"/>
              <a:t>Tasks</a:t>
            </a:r>
          </a:p>
          <a:p>
            <a:pPr indent="0">
              <a:spcBef>
                <a:spcPts val="0"/>
              </a:spcBef>
            </a:pPr>
            <a:r>
              <a:rPr lang="en-GB" sz="2000" dirty="0" smtClean="0"/>
              <a:t>   </a:t>
            </a:r>
            <a:r>
              <a:rPr lang="en-GB" sz="2400" dirty="0" smtClean="0"/>
              <a:t>Re-estimate NEA models with new data for land based recreation and farming</a:t>
            </a:r>
          </a:p>
          <a:p>
            <a:pPr indent="0">
              <a:spcBef>
                <a:spcPts val="0"/>
              </a:spcBef>
            </a:pPr>
            <a:r>
              <a:rPr lang="en-GB" sz="2400" dirty="0" smtClean="0"/>
              <a:t>   New models with new data: biodiversity; greenhouse gases and climate change; forestry and; water quality</a:t>
            </a:r>
          </a:p>
          <a:p>
            <a:pPr indent="0">
              <a:spcBef>
                <a:spcPts val="0"/>
              </a:spcBef>
            </a:pPr>
            <a:r>
              <a:rPr lang="en-GB" sz="2400" dirty="0" smtClean="0"/>
              <a:t>   New field work with original data and new models: water based recreation</a:t>
            </a:r>
          </a:p>
          <a:p>
            <a:pPr indent="0">
              <a:spcBef>
                <a:spcPts val="0"/>
              </a:spcBef>
              <a:buNone/>
            </a:pPr>
            <a:endParaRPr lang="en-US" sz="2000" dirty="0" smtClean="0"/>
          </a:p>
        </p:txBody>
      </p:sp>
      <p:sp>
        <p:nvSpPr>
          <p:cNvPr id="7" name="TextBox 6"/>
          <p:cNvSpPr txBox="1">
            <a:spLocks noChangeArrowheads="1"/>
          </p:cNvSpPr>
          <p:nvPr/>
        </p:nvSpPr>
        <p:spPr bwMode="auto">
          <a:xfrm>
            <a:off x="0" y="260648"/>
            <a:ext cx="9144000" cy="523220"/>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2800" b="1" dirty="0" smtClean="0">
                <a:solidFill>
                  <a:srgbClr val="007A37"/>
                </a:solidFill>
                <a:latin typeface="Calibri"/>
              </a:rPr>
              <a:t>Work Package 3a – Economic value of ecosystem services</a:t>
            </a:r>
            <a:endParaRPr lang="en-GB" sz="28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5436096" y="980728"/>
            <a:ext cx="3322712" cy="5001419"/>
          </a:xfrm>
        </p:spPr>
        <p:txBody>
          <a:bodyPr>
            <a:normAutofit/>
          </a:bodyPr>
          <a:lstStyle/>
          <a:p>
            <a:pPr indent="0">
              <a:spcBef>
                <a:spcPts val="0"/>
              </a:spcBef>
              <a:buNone/>
            </a:pPr>
            <a:r>
              <a:rPr lang="en-GB" sz="2600" b="1" dirty="0" smtClean="0"/>
              <a:t>Case studies</a:t>
            </a:r>
          </a:p>
          <a:p>
            <a:pPr lvl="0"/>
            <a:r>
              <a:rPr lang="en-GB" sz="2000" dirty="0" smtClean="0"/>
              <a:t>Examining </a:t>
            </a:r>
            <a:r>
              <a:rPr lang="en-GB" sz="2000" dirty="0"/>
              <a:t>the optimal targeting of policies to increase the area of forestry across Great Britain </a:t>
            </a:r>
          </a:p>
          <a:p>
            <a:pPr lvl="0"/>
            <a:r>
              <a:rPr lang="en-GB" sz="2000" dirty="0" smtClean="0"/>
              <a:t>To </a:t>
            </a:r>
            <a:r>
              <a:rPr lang="en-GB" sz="2000" dirty="0"/>
              <a:t>conduct this analysis at multiple scales from a fine resolution (approx. 1km squares) up to national level</a:t>
            </a:r>
          </a:p>
          <a:p>
            <a:pPr lvl="0"/>
            <a:endParaRPr lang="en-US" sz="1800" dirty="0" smtClean="0"/>
          </a:p>
          <a:p>
            <a:pPr indent="0">
              <a:spcBef>
                <a:spcPts val="0"/>
              </a:spcBef>
              <a:buNone/>
            </a:pPr>
            <a:endParaRPr lang="en-GB" sz="3000" dirty="0" smtClean="0"/>
          </a:p>
        </p:txBody>
      </p:sp>
      <p:sp>
        <p:nvSpPr>
          <p:cNvPr id="7" name="TextBox 6"/>
          <p:cNvSpPr txBox="1">
            <a:spLocks noChangeArrowheads="1"/>
          </p:cNvSpPr>
          <p:nvPr/>
        </p:nvSpPr>
        <p:spPr bwMode="auto">
          <a:xfrm>
            <a:off x="0" y="260648"/>
            <a:ext cx="9144000" cy="523220"/>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2800" b="1" dirty="0" smtClean="0">
                <a:solidFill>
                  <a:srgbClr val="007A37"/>
                </a:solidFill>
                <a:latin typeface="Calibri"/>
              </a:rPr>
              <a:t>Work Package 3a – Economic value of ecosystem services</a:t>
            </a:r>
            <a:endParaRPr lang="en-GB" sz="2800" dirty="0">
              <a:solidFill>
                <a:srgbClr val="007A37"/>
              </a:solidFill>
              <a:latin typeface="Calibri"/>
            </a:endParaRPr>
          </a:p>
        </p:txBody>
      </p:sp>
      <p:sp>
        <p:nvSpPr>
          <p:cNvPr id="9" name="Content Placeholder 4"/>
          <p:cNvSpPr>
            <a:spLocks noGrp="1"/>
          </p:cNvSpPr>
          <p:nvPr>
            <p:ph sz="half" idx="2"/>
          </p:nvPr>
        </p:nvSpPr>
        <p:spPr>
          <a:xfrm>
            <a:off x="0" y="980728"/>
            <a:ext cx="5292080" cy="5361459"/>
          </a:xfrm>
        </p:spPr>
        <p:txBody>
          <a:bodyPr>
            <a:normAutofit lnSpcReduction="10000"/>
          </a:bodyPr>
          <a:lstStyle/>
          <a:p>
            <a:pPr indent="0">
              <a:spcBef>
                <a:spcPts val="0"/>
              </a:spcBef>
              <a:buNone/>
            </a:pPr>
            <a:r>
              <a:rPr lang="en-GB" sz="2600" b="1" dirty="0" smtClean="0"/>
              <a:t>Outputs</a:t>
            </a:r>
            <a:endParaRPr lang="en-GB" sz="2600" dirty="0" smtClean="0"/>
          </a:p>
          <a:p>
            <a:pPr indent="0">
              <a:spcBef>
                <a:spcPts val="0"/>
              </a:spcBef>
            </a:pPr>
            <a:r>
              <a:rPr lang="en-US" sz="2000" dirty="0" smtClean="0"/>
              <a:t>   Develop models of each of the following systems:</a:t>
            </a:r>
          </a:p>
          <a:p>
            <a:pPr lvl="1" indent="0">
              <a:spcBef>
                <a:spcPts val="0"/>
              </a:spcBef>
            </a:pPr>
            <a:r>
              <a:rPr lang="en-US" sz="2000" dirty="0" smtClean="0"/>
              <a:t> Agriculture (output values and incomes)</a:t>
            </a:r>
          </a:p>
          <a:p>
            <a:pPr lvl="1" indent="0">
              <a:spcBef>
                <a:spcPts val="0"/>
              </a:spcBef>
            </a:pPr>
            <a:r>
              <a:rPr lang="en-US" sz="2000" dirty="0" smtClean="0"/>
              <a:t> Forestry timber yield and values</a:t>
            </a:r>
          </a:p>
          <a:p>
            <a:pPr lvl="1" indent="0">
              <a:spcBef>
                <a:spcPts val="0"/>
              </a:spcBef>
            </a:pPr>
            <a:r>
              <a:rPr lang="en-US" sz="2000" dirty="0" smtClean="0"/>
              <a:t> Greenhouse gas balance and values for all land uses</a:t>
            </a:r>
          </a:p>
          <a:p>
            <a:pPr lvl="1" indent="0">
              <a:spcBef>
                <a:spcPts val="0"/>
              </a:spcBef>
            </a:pPr>
            <a:r>
              <a:rPr lang="en-US" sz="2000" dirty="0" smtClean="0"/>
              <a:t> Water quality measures (and treatment costs if data is made available)</a:t>
            </a:r>
          </a:p>
          <a:p>
            <a:pPr lvl="1" indent="0">
              <a:spcBef>
                <a:spcPts val="0"/>
              </a:spcBef>
            </a:pPr>
            <a:r>
              <a:rPr lang="en-US" sz="2000" dirty="0" smtClean="0"/>
              <a:t> Recreation numbers and values</a:t>
            </a:r>
          </a:p>
          <a:p>
            <a:pPr lvl="1" indent="0">
              <a:spcBef>
                <a:spcPts val="0"/>
              </a:spcBef>
            </a:pPr>
            <a:r>
              <a:rPr lang="en-US" sz="2000" dirty="0" smtClean="0"/>
              <a:t> Biodiversity indicators (based on BBS data)</a:t>
            </a:r>
          </a:p>
          <a:p>
            <a:pPr indent="0">
              <a:spcBef>
                <a:spcPts val="0"/>
              </a:spcBef>
            </a:pPr>
            <a:r>
              <a:rPr lang="en-US" sz="2000" dirty="0" smtClean="0"/>
              <a:t>   Integration: programming all models together</a:t>
            </a:r>
          </a:p>
          <a:p>
            <a:pPr indent="0">
              <a:spcBef>
                <a:spcPts val="0"/>
              </a:spcBef>
            </a:pPr>
            <a:r>
              <a:rPr lang="en-US" sz="2000" dirty="0" smtClean="0"/>
              <a:t>   Analysis of the impacts of change in policy, environment, markets</a:t>
            </a:r>
          </a:p>
          <a:p>
            <a:pPr indent="0">
              <a:spcBef>
                <a:spcPts val="0"/>
              </a:spcBef>
            </a:pPr>
            <a:r>
              <a:rPr lang="en-US" sz="2000" dirty="0" smtClean="0"/>
              <a:t>   Application to the optimal location of new forests (response to IFP)</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251520" y="836712"/>
            <a:ext cx="8435280" cy="5256584"/>
          </a:xfrm>
        </p:spPr>
        <p:txBody>
          <a:bodyPr>
            <a:noAutofit/>
          </a:bodyPr>
          <a:lstStyle/>
          <a:p>
            <a:pPr indent="0">
              <a:spcBef>
                <a:spcPts val="0"/>
              </a:spcBef>
              <a:buNone/>
            </a:pPr>
            <a:r>
              <a:rPr lang="en-US" sz="2600" b="1" dirty="0" smtClean="0"/>
              <a:t>Aim</a:t>
            </a:r>
          </a:p>
          <a:p>
            <a:pPr indent="0">
              <a:spcBef>
                <a:spcPts val="0"/>
              </a:spcBef>
            </a:pPr>
            <a:r>
              <a:rPr lang="en-US" sz="2800" dirty="0" smtClean="0"/>
              <a:t>   </a:t>
            </a:r>
            <a:r>
              <a:rPr lang="en-US" sz="2400" dirty="0" smtClean="0"/>
              <a:t>To value ecosystem services in coastal and marine environments; investigate how they link to changes in terrestrial and freshwater ecosystems through appropriate indicators of change; and understand how future changes to the marine environment may impact ecosystem service delivery</a:t>
            </a:r>
          </a:p>
          <a:p>
            <a:pPr indent="0">
              <a:spcBef>
                <a:spcPts val="0"/>
              </a:spcBef>
              <a:buNone/>
            </a:pPr>
            <a:endParaRPr lang="en-US" sz="2800" dirty="0" smtClean="0"/>
          </a:p>
          <a:p>
            <a:pPr indent="0">
              <a:spcBef>
                <a:spcPts val="0"/>
              </a:spcBef>
              <a:buNone/>
            </a:pPr>
            <a:r>
              <a:rPr lang="en-GB" sz="2600" b="1" dirty="0" smtClean="0"/>
              <a:t>Tasks</a:t>
            </a:r>
          </a:p>
          <a:p>
            <a:pPr indent="0">
              <a:spcBef>
                <a:spcPts val="0"/>
              </a:spcBef>
            </a:pPr>
            <a:r>
              <a:rPr lang="en-GB" sz="2800" dirty="0" smtClean="0"/>
              <a:t>   </a:t>
            </a:r>
            <a:r>
              <a:rPr lang="en-GB" sz="2400" dirty="0" smtClean="0"/>
              <a:t>Valuation of coastal ecosystem final services (literature search)</a:t>
            </a:r>
          </a:p>
          <a:p>
            <a:pPr indent="0">
              <a:spcBef>
                <a:spcPts val="0"/>
              </a:spcBef>
            </a:pPr>
            <a:r>
              <a:rPr lang="en-GB" sz="2400" dirty="0" smtClean="0"/>
              <a:t>  Identify a feasible and policy relevant set of indicators</a:t>
            </a:r>
          </a:p>
          <a:p>
            <a:pPr indent="0">
              <a:spcBef>
                <a:spcPts val="0"/>
              </a:spcBef>
            </a:pPr>
            <a:r>
              <a:rPr lang="en-GB" sz="2400" dirty="0" smtClean="0"/>
              <a:t>  Produce modelling guidelines</a:t>
            </a:r>
          </a:p>
          <a:p>
            <a:pPr indent="0">
              <a:spcBef>
                <a:spcPts val="0"/>
              </a:spcBef>
            </a:pPr>
            <a:r>
              <a:rPr lang="en-GB" sz="2400" dirty="0" smtClean="0"/>
              <a:t>   Scenarios analysis in the coastal/marine context</a:t>
            </a:r>
          </a:p>
          <a:p>
            <a:pPr indent="0">
              <a:spcBef>
                <a:spcPts val="0"/>
              </a:spcBef>
              <a:buNone/>
            </a:pPr>
            <a:endParaRPr lang="en-GB" sz="2800" dirty="0" smtClean="0"/>
          </a:p>
          <a:p>
            <a:pPr indent="0">
              <a:spcBef>
                <a:spcPts val="0"/>
              </a:spcBef>
              <a:buNone/>
            </a:pPr>
            <a:endParaRPr lang="en-US" sz="2800" dirty="0" smtClean="0"/>
          </a:p>
          <a:p>
            <a:pPr indent="0">
              <a:spcBef>
                <a:spcPts val="0"/>
              </a:spcBef>
              <a:buNone/>
            </a:pPr>
            <a:endParaRPr lang="en-GB" sz="21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3b – Marine economics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251520" y="1052736"/>
            <a:ext cx="8892480" cy="5256584"/>
          </a:xfrm>
        </p:spPr>
        <p:txBody>
          <a:bodyPr>
            <a:noAutofit/>
          </a:bodyPr>
          <a:lstStyle/>
          <a:p>
            <a:pPr indent="0">
              <a:spcBef>
                <a:spcPts val="0"/>
              </a:spcBef>
              <a:buNone/>
            </a:pPr>
            <a:r>
              <a:rPr lang="en-GB" sz="2600" b="1" dirty="0" smtClean="0"/>
              <a:t>Outputs</a:t>
            </a:r>
          </a:p>
          <a:p>
            <a:pPr indent="0">
              <a:spcBef>
                <a:spcPts val="0"/>
              </a:spcBef>
            </a:pPr>
            <a:r>
              <a:rPr lang="en-US" sz="2400" dirty="0" smtClean="0"/>
              <a:t>   Scenario analysis report</a:t>
            </a:r>
          </a:p>
          <a:p>
            <a:pPr marL="360363" indent="-17463"/>
            <a:r>
              <a:rPr lang="en-US" sz="2400" dirty="0" smtClean="0"/>
              <a:t>   Report on spatially explicit ecosystem services within the coastal continuum and appropriate indicators of change</a:t>
            </a:r>
          </a:p>
          <a:p>
            <a:pPr marL="360363" indent="-17463"/>
            <a:r>
              <a:rPr lang="en-US" sz="2400" dirty="0" smtClean="0"/>
              <a:t>   Literature review for marine/coastal ecosystem services and values</a:t>
            </a:r>
          </a:p>
          <a:p>
            <a:pPr marL="360363" indent="-17463"/>
            <a:r>
              <a:rPr lang="en-US" sz="2400" dirty="0" smtClean="0"/>
              <a:t>   Guidelines on coupled </a:t>
            </a:r>
            <a:r>
              <a:rPr lang="en-US" sz="2400" dirty="0" err="1" smtClean="0"/>
              <a:t>modelling</a:t>
            </a:r>
            <a:r>
              <a:rPr lang="en-US" sz="2400" dirty="0" smtClean="0"/>
              <a:t> limitations and opportunities</a:t>
            </a:r>
          </a:p>
          <a:p>
            <a:pPr marL="360363" indent="-17463">
              <a:buNone/>
            </a:pPr>
            <a:endParaRPr lang="en-GB" sz="1000" dirty="0" smtClean="0"/>
          </a:p>
          <a:p>
            <a:pPr marL="360363" indent="-17463">
              <a:spcBef>
                <a:spcPts val="0"/>
              </a:spcBef>
              <a:buNone/>
            </a:pPr>
            <a:r>
              <a:rPr lang="en-GB" sz="2600" b="1" dirty="0" smtClean="0"/>
              <a:t>Case studies</a:t>
            </a:r>
          </a:p>
          <a:p>
            <a:pPr marL="360363" indent="-17463">
              <a:spcBef>
                <a:spcPts val="0"/>
              </a:spcBef>
            </a:pPr>
            <a:r>
              <a:rPr lang="en-US" sz="2800" dirty="0" smtClean="0"/>
              <a:t>   </a:t>
            </a:r>
            <a:r>
              <a:rPr lang="en-US" sz="2400" dirty="0" smtClean="0"/>
              <a:t>Case study material will be </a:t>
            </a:r>
            <a:r>
              <a:rPr lang="en-US" sz="2400" dirty="0" err="1" smtClean="0"/>
              <a:t>utilised</a:t>
            </a:r>
            <a:r>
              <a:rPr lang="en-US" sz="2400" dirty="0" smtClean="0"/>
              <a:t> to focus on a set of ecosystem services: e.g. carbon storage; fish nurseries; recreation, amenity and cultural services for the Humber, Wash and </a:t>
            </a:r>
            <a:r>
              <a:rPr lang="en-US" sz="2400" dirty="0" err="1" smtClean="0"/>
              <a:t>Blackwater</a:t>
            </a:r>
            <a:r>
              <a:rPr lang="en-US" sz="2400" dirty="0" smtClean="0"/>
              <a:t> estuaries and the River Thames</a:t>
            </a:r>
            <a:endParaRPr lang="en-GB" sz="2800" b="1"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3b – Marine economics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395536" y="1196752"/>
            <a:ext cx="8748464" cy="4824536"/>
          </a:xfrm>
        </p:spPr>
        <p:txBody>
          <a:bodyPr>
            <a:normAutofit fontScale="32500" lnSpcReduction="20000"/>
          </a:bodyPr>
          <a:lstStyle/>
          <a:p>
            <a:pPr marL="0" indent="0">
              <a:buNone/>
            </a:pPr>
            <a:r>
              <a:rPr lang="en-GB" sz="7000" b="1" dirty="0" smtClean="0"/>
              <a:t>Aim</a:t>
            </a:r>
          </a:p>
          <a:p>
            <a:pPr marL="0" indent="0"/>
            <a:r>
              <a:rPr lang="en-US" sz="6000" dirty="0" smtClean="0"/>
              <a:t>   To extend the theoretical, methodological and practical understanding of Cultural Ecosystem Services (CES)</a:t>
            </a:r>
          </a:p>
          <a:p>
            <a:pPr marL="0" indent="0">
              <a:buNone/>
            </a:pPr>
            <a:endParaRPr lang="en-GB" sz="2800" b="1" dirty="0" smtClean="0"/>
          </a:p>
          <a:p>
            <a:pPr marL="0" indent="0">
              <a:buNone/>
            </a:pPr>
            <a:r>
              <a:rPr lang="en-GB" sz="7000" b="1" dirty="0" smtClean="0"/>
              <a:t>Tasks</a:t>
            </a:r>
          </a:p>
          <a:p>
            <a:pPr marL="269875" indent="-269875"/>
            <a:r>
              <a:rPr lang="en-US" sz="6000" dirty="0" smtClean="0"/>
              <a:t>Conceptual Development of CES  </a:t>
            </a:r>
          </a:p>
          <a:p>
            <a:pPr marL="669925" lvl="1" indent="-269875"/>
            <a:r>
              <a:rPr lang="en-US" sz="6000" dirty="0" smtClean="0"/>
              <a:t>Refining/elaborating definitions</a:t>
            </a:r>
          </a:p>
          <a:p>
            <a:pPr marL="269875" indent="-269875"/>
            <a:r>
              <a:rPr lang="en-US" sz="6000" dirty="0" smtClean="0"/>
              <a:t>New empirical insights on CES  </a:t>
            </a:r>
          </a:p>
          <a:p>
            <a:pPr marL="669925" lvl="1" indent="-269875"/>
            <a:r>
              <a:rPr lang="en-US" sz="6000" dirty="0" smtClean="0"/>
              <a:t>Generating new data on CES</a:t>
            </a:r>
          </a:p>
          <a:p>
            <a:pPr marL="269875" indent="-269875"/>
            <a:r>
              <a:rPr lang="en-US" sz="6000" dirty="0" smtClean="0"/>
              <a:t>Case studies</a:t>
            </a:r>
          </a:p>
          <a:p>
            <a:pPr marL="669925" lvl="1" indent="-269875"/>
            <a:r>
              <a:rPr lang="en-US" sz="6000" dirty="0" smtClean="0"/>
              <a:t>Exploring the utility of the CES and indicators</a:t>
            </a:r>
          </a:p>
          <a:p>
            <a:pPr marL="269875" indent="-269875"/>
            <a:r>
              <a:rPr lang="en-US" sz="6000" dirty="0" smtClean="0"/>
              <a:t>Developing indicators of CES</a:t>
            </a:r>
          </a:p>
          <a:p>
            <a:pPr marL="669925" lvl="1" indent="-269875"/>
            <a:r>
              <a:rPr lang="en-US" sz="6000" dirty="0" smtClean="0"/>
              <a:t>Constructing spatially explicit indicators of environmental settings and associated cultural benefits</a:t>
            </a:r>
          </a:p>
          <a:p>
            <a:pPr marL="269875" indent="-269875"/>
            <a:r>
              <a:rPr lang="en-US" sz="6000" dirty="0" smtClean="0"/>
              <a:t>The Arts and Humanities perspective on cultural values and ecosystem services</a:t>
            </a:r>
          </a:p>
          <a:p>
            <a:pPr marL="669925" lvl="1" indent="-269875"/>
            <a:r>
              <a:rPr lang="en-US" sz="6000" dirty="0" smtClean="0"/>
              <a:t>Incorporated in conceptual and case study work modules</a:t>
            </a:r>
          </a:p>
          <a:p>
            <a:pPr marL="0" indent="0">
              <a:buNone/>
            </a:pPr>
            <a:endParaRPr lang="en-GB" sz="23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4 – Cultural ecosystem services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179512" y="1124744"/>
            <a:ext cx="8424936" cy="4392488"/>
          </a:xfrm>
        </p:spPr>
        <p:txBody>
          <a:bodyPr>
            <a:noAutofit/>
          </a:bodyPr>
          <a:lstStyle/>
          <a:p>
            <a:pPr marL="0" indent="0">
              <a:buNone/>
            </a:pPr>
            <a:r>
              <a:rPr lang="en-GB" sz="2600" b="1" dirty="0" smtClean="0"/>
              <a:t>Outputs</a:t>
            </a:r>
          </a:p>
          <a:p>
            <a:r>
              <a:rPr lang="en-US" sz="2400" dirty="0" smtClean="0"/>
              <a:t>A list of environmental settings that could be considered in local ecosystem assessments in the UK</a:t>
            </a:r>
          </a:p>
          <a:p>
            <a:r>
              <a:rPr lang="en-US" sz="2400" dirty="0" smtClean="0"/>
              <a:t>A quantitative and qualitative evidence base used to justify the settings for which indicators are developed</a:t>
            </a:r>
          </a:p>
          <a:p>
            <a:r>
              <a:rPr lang="en-US" sz="2400" dirty="0" smtClean="0"/>
              <a:t>The testing of how indicators of different qualities and attributes of environmental settings could be</a:t>
            </a:r>
            <a:r>
              <a:rPr lang="en-GB" sz="2400" dirty="0" smtClean="0"/>
              <a:t> utilised</a:t>
            </a:r>
            <a:r>
              <a:rPr lang="en-US" sz="2400" dirty="0" smtClean="0"/>
              <a:t> within a GIS to inform understanding of ‘supply and demand relationships’ for CES</a:t>
            </a:r>
          </a:p>
          <a:p>
            <a:r>
              <a:rPr lang="en-US" sz="2400" dirty="0" smtClean="0"/>
              <a:t>A review of aggregate indicators that</a:t>
            </a:r>
            <a:r>
              <a:rPr lang="en-GB" sz="2400" dirty="0" smtClean="0"/>
              <a:t> synthesise</a:t>
            </a:r>
            <a:r>
              <a:rPr lang="en-US" sz="2400" dirty="0" smtClean="0"/>
              <a:t> a range of landscape</a:t>
            </a:r>
            <a:r>
              <a:rPr lang="en-GB" sz="2400" dirty="0" smtClean="0"/>
              <a:t> characterisations</a:t>
            </a:r>
            <a:r>
              <a:rPr lang="en-US" sz="2400" dirty="0" smtClean="0"/>
              <a:t> relevant to different types of environmental setting and the scope for tracking change in key variables over time</a:t>
            </a:r>
            <a:endParaRPr lang="en-GB" sz="2400" b="1" dirty="0" smtClean="0"/>
          </a:p>
          <a:p>
            <a:pPr marL="0" indent="0">
              <a:buNone/>
            </a:pPr>
            <a:endParaRPr lang="en-GB" sz="3000" b="1"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4 – Cultural ecosystem services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23528" y="836712"/>
            <a:ext cx="8820472" cy="5472608"/>
          </a:xfrm>
        </p:spPr>
        <p:txBody>
          <a:bodyPr>
            <a:noAutofit/>
          </a:bodyPr>
          <a:lstStyle/>
          <a:p>
            <a:pPr>
              <a:buNone/>
            </a:pPr>
            <a:r>
              <a:rPr lang="en-GB" sz="2600" b="1" dirty="0" smtClean="0"/>
              <a:t>Case studies</a:t>
            </a:r>
          </a:p>
          <a:p>
            <a:pPr lvl="0"/>
            <a:r>
              <a:rPr lang="en-US" sz="2000" dirty="0" smtClean="0"/>
              <a:t>Major case studies</a:t>
            </a:r>
          </a:p>
          <a:p>
            <a:pPr lvl="1"/>
            <a:r>
              <a:rPr lang="en-GB" sz="1500" dirty="0" smtClean="0"/>
              <a:t>Assessment of the strategic rationale behind use of the NIA suggested indicators for CES.</a:t>
            </a:r>
            <a:endParaRPr lang="en-US" sz="1500" dirty="0" smtClean="0"/>
          </a:p>
          <a:p>
            <a:pPr lvl="1"/>
            <a:r>
              <a:rPr lang="en-US" sz="1500" dirty="0" smtClean="0"/>
              <a:t>Assessment of how NIAs (nationally) view these indicators: (plausibility/ utility/ practicability)  and how these are being modified/ adapted</a:t>
            </a:r>
          </a:p>
          <a:p>
            <a:pPr lvl="1"/>
            <a:r>
              <a:rPr lang="en-US" sz="1500" dirty="0" smtClean="0"/>
              <a:t>Participatory GIS based cultural mapping exercise linking indicators, mapping and non-conversational media/genre </a:t>
            </a:r>
          </a:p>
          <a:p>
            <a:pPr lvl="0"/>
            <a:r>
              <a:rPr lang="en-US" sz="2000" dirty="0" smtClean="0"/>
              <a:t>Small case studies investigating how </a:t>
            </a:r>
            <a:r>
              <a:rPr lang="en-GB" sz="2000" dirty="0" smtClean="0"/>
              <a:t>particular environmental settings accrue cultural value and significance</a:t>
            </a:r>
            <a:endParaRPr lang="en-US" sz="2000" dirty="0" smtClean="0"/>
          </a:p>
          <a:p>
            <a:pPr lvl="1"/>
            <a:r>
              <a:rPr lang="en-GB" sz="1500" dirty="0" smtClean="0"/>
              <a:t>Lizard peninsula in Cornwall 	- Jurassic Coastline in Dorset </a:t>
            </a:r>
            <a:endParaRPr lang="en-US" sz="1500" dirty="0" smtClean="0"/>
          </a:p>
          <a:p>
            <a:pPr lvl="1"/>
            <a:r>
              <a:rPr lang="en-GB" sz="1500" dirty="0" smtClean="0"/>
              <a:t>Between the Moors</a:t>
            </a:r>
            <a:r>
              <a:rPr lang="en-GB" sz="1500" i="1" dirty="0" smtClean="0"/>
              <a:t>		- </a:t>
            </a:r>
            <a:r>
              <a:rPr lang="en-GB" sz="1500" dirty="0" smtClean="0"/>
              <a:t>Culm Valley Devon</a:t>
            </a:r>
            <a:endParaRPr lang="en-US" sz="1500" dirty="0" smtClean="0"/>
          </a:p>
          <a:p>
            <a:pPr lvl="0"/>
            <a:r>
              <a:rPr lang="en-GB" sz="2000" dirty="0" smtClean="0"/>
              <a:t>Tool kit analysis case studies involving </a:t>
            </a:r>
            <a:r>
              <a:rPr lang="en-US" sz="2000" dirty="0" smtClean="0"/>
              <a:t>qualitative and indicator </a:t>
            </a:r>
            <a:r>
              <a:rPr lang="en-GB" sz="2000" dirty="0" smtClean="0"/>
              <a:t>based approaches to analyse cultural significance of particular settings</a:t>
            </a:r>
            <a:endParaRPr lang="en-US" sz="2000" dirty="0" smtClean="0"/>
          </a:p>
          <a:p>
            <a:pPr lvl="1"/>
            <a:r>
              <a:rPr lang="en-GB" sz="1500" dirty="0" smtClean="0"/>
              <a:t>The National Trust’s “Recharging the power of place” </a:t>
            </a:r>
            <a:endParaRPr lang="en-US" sz="1500" dirty="0" smtClean="0"/>
          </a:p>
          <a:p>
            <a:pPr lvl="1"/>
            <a:r>
              <a:rPr lang="en-GB" sz="1500" dirty="0" smtClean="0"/>
              <a:t>English Heritage’s “Knowing your place”  </a:t>
            </a:r>
            <a:endParaRPr lang="en-US" sz="1500" dirty="0" smtClean="0"/>
          </a:p>
          <a:p>
            <a:pPr lvl="1"/>
            <a:r>
              <a:rPr lang="en-GB" sz="1500" dirty="0" smtClean="0"/>
              <a:t>Scottish Natural Heritage’s “Talking about our place”</a:t>
            </a:r>
            <a:endParaRPr lang="en-US" sz="1500" dirty="0" smtClean="0"/>
          </a:p>
          <a:p>
            <a:pPr lvl="1"/>
            <a:r>
              <a:rPr lang="en-GB" sz="1500" dirty="0" smtClean="0"/>
              <a:t>Northern Ireland recent Review of State of the Environment reporting</a:t>
            </a:r>
            <a:endParaRPr lang="en-US" sz="1500" dirty="0" smtClean="0"/>
          </a:p>
          <a:p>
            <a:pPr lvl="1"/>
            <a:r>
              <a:rPr lang="en-GB" sz="1500" dirty="0" smtClean="0"/>
              <a:t>Welsh Government State of the Environment indicators and related consultation</a:t>
            </a:r>
            <a:endParaRPr lang="en-US" sz="15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4 – Cultural ecosystem services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67544" y="1052736"/>
            <a:ext cx="8229600" cy="5256584"/>
          </a:xfrm>
        </p:spPr>
        <p:txBody>
          <a:bodyPr>
            <a:normAutofit fontScale="62500" lnSpcReduction="20000"/>
          </a:bodyPr>
          <a:lstStyle/>
          <a:p>
            <a:pPr marL="0" indent="0">
              <a:buNone/>
            </a:pPr>
            <a:r>
              <a:rPr lang="en-GB" sz="4200" b="1" dirty="0" smtClean="0"/>
              <a:t>Aim</a:t>
            </a:r>
          </a:p>
          <a:p>
            <a:pPr marL="360363" indent="-360363"/>
            <a:r>
              <a:rPr lang="en-US" sz="3800" dirty="0" smtClean="0"/>
              <a:t>To understand the respective impact of cultural, shared and plural values versus aggregated individual values on cultural ecosystem service decision making and outcomes</a:t>
            </a:r>
            <a:endParaRPr lang="en-GB" sz="3800" b="1" dirty="0" smtClean="0"/>
          </a:p>
          <a:p>
            <a:pPr marL="0" indent="0">
              <a:buNone/>
            </a:pPr>
            <a:endParaRPr lang="en-GB" sz="4400" b="1" dirty="0" smtClean="0"/>
          </a:p>
          <a:p>
            <a:pPr marL="0" indent="0">
              <a:buNone/>
            </a:pPr>
            <a:r>
              <a:rPr lang="en-GB" sz="4200" b="1" dirty="0" smtClean="0"/>
              <a:t>Tasks</a:t>
            </a:r>
          </a:p>
          <a:p>
            <a:r>
              <a:rPr lang="en-US" sz="3800" dirty="0" smtClean="0"/>
              <a:t>Review</a:t>
            </a:r>
          </a:p>
          <a:p>
            <a:pPr lvl="1"/>
            <a:r>
              <a:rPr lang="en-US" sz="3800" dirty="0" smtClean="0"/>
              <a:t>Systematic</a:t>
            </a:r>
          </a:p>
          <a:p>
            <a:pPr lvl="1"/>
            <a:r>
              <a:rPr lang="en-US" sz="3800" dirty="0" smtClean="0"/>
              <a:t>Discursive</a:t>
            </a:r>
          </a:p>
          <a:p>
            <a:r>
              <a:rPr lang="en-US" sz="3800" dirty="0" smtClean="0"/>
              <a:t>Empirical work:</a:t>
            </a:r>
          </a:p>
          <a:p>
            <a:pPr lvl="1"/>
            <a:r>
              <a:rPr lang="en-US" sz="3800" dirty="0" smtClean="0"/>
              <a:t>Local case study: Inner Forth (ex-ante)</a:t>
            </a:r>
          </a:p>
          <a:p>
            <a:pPr lvl="1"/>
            <a:r>
              <a:rPr lang="en-US" sz="3800" dirty="0" smtClean="0"/>
              <a:t>National MPA case study (ex-ante)</a:t>
            </a:r>
          </a:p>
          <a:p>
            <a:pPr lvl="1"/>
            <a:r>
              <a:rPr lang="en-US" sz="3800" dirty="0" smtClean="0"/>
              <a:t>Local MPA case study: Hastings (ex-ante)</a:t>
            </a:r>
          </a:p>
          <a:p>
            <a:r>
              <a:rPr lang="en-US" sz="3800" dirty="0" smtClean="0"/>
              <a:t>Knowledge exchange</a:t>
            </a:r>
          </a:p>
          <a:p>
            <a:pPr marL="0" indent="0">
              <a:buNone/>
            </a:pPr>
            <a:endParaRPr lang="en-GB" sz="34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5 – Shared, cultural and plural values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67544" y="1052736"/>
            <a:ext cx="8676456" cy="5145435"/>
          </a:xfrm>
        </p:spPr>
        <p:txBody>
          <a:bodyPr>
            <a:normAutofit fontScale="70000" lnSpcReduction="20000"/>
          </a:bodyPr>
          <a:lstStyle/>
          <a:p>
            <a:pPr marL="0" indent="0">
              <a:buNone/>
            </a:pPr>
            <a:r>
              <a:rPr lang="en-GB" sz="3700" b="1" dirty="0" smtClean="0"/>
              <a:t>Outputs</a:t>
            </a:r>
          </a:p>
          <a:p>
            <a:r>
              <a:rPr lang="en-US" dirty="0" smtClean="0"/>
              <a:t>A policy brief and guidelines on shared-values assessment will be delivered and promoted through a short film</a:t>
            </a:r>
          </a:p>
          <a:p>
            <a:r>
              <a:rPr lang="en-US" dirty="0" smtClean="0"/>
              <a:t>Evidence on (shared) ecosystem service values from key stakeholders and beneficiaries directly useful to research partners of the different case studies; plus feeding into </a:t>
            </a:r>
            <a:r>
              <a:rPr lang="en-US" dirty="0" err="1" smtClean="0"/>
              <a:t>Defra’s</a:t>
            </a:r>
            <a:r>
              <a:rPr lang="en-US" dirty="0" smtClean="0"/>
              <a:t> impact assessment on potential Marine Conservation Zones</a:t>
            </a:r>
          </a:p>
          <a:p>
            <a:pPr>
              <a:buNone/>
            </a:pPr>
            <a:endParaRPr lang="en-GB" sz="1900" dirty="0" smtClean="0"/>
          </a:p>
          <a:p>
            <a:pPr marL="0" indent="0">
              <a:buNone/>
            </a:pPr>
            <a:r>
              <a:rPr lang="en-GB" sz="3700" b="1" dirty="0" smtClean="0"/>
              <a:t>Case studies</a:t>
            </a:r>
          </a:p>
          <a:p>
            <a:pPr marL="360363" indent="-360363"/>
            <a:r>
              <a:rPr lang="en-GB" dirty="0" smtClean="0"/>
              <a:t>Three case studies will deliver practical, widely transferable methods for assessing shared values and provide empirical evidence that clarifies the relationship between individual, aggregated-individual and shared values; and the role of deliberation and social learning in shaping shared values.</a:t>
            </a:r>
          </a:p>
          <a:p>
            <a:pPr marL="760413" lvl="1" indent="-360363"/>
            <a:r>
              <a:rPr lang="en-GB" dirty="0" smtClean="0"/>
              <a:t>RPSB </a:t>
            </a:r>
            <a:r>
              <a:rPr lang="en-GB" dirty="0" err="1" smtClean="0"/>
              <a:t>Futurescape</a:t>
            </a:r>
            <a:r>
              <a:rPr lang="en-GB" dirty="0" smtClean="0"/>
              <a:t> and Inner Forth Landscape Initiative</a:t>
            </a:r>
          </a:p>
          <a:p>
            <a:pPr marL="760413" lvl="1" indent="-360363"/>
            <a:r>
              <a:rPr lang="en-GB" dirty="0" smtClean="0"/>
              <a:t>Marine Conservation Society and Marine Protected Areas</a:t>
            </a:r>
          </a:p>
          <a:p>
            <a:pPr marL="760413" lvl="1" indent="-360363"/>
            <a:r>
              <a:rPr lang="en-GB" dirty="0" smtClean="0"/>
              <a:t>Hastings Fisheries Local Action Group</a:t>
            </a:r>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5 – Shared, cultural and plural values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67544" y="908720"/>
            <a:ext cx="8229600" cy="5040560"/>
          </a:xfrm>
        </p:spPr>
        <p:txBody>
          <a:bodyPr>
            <a:noAutofit/>
          </a:bodyPr>
          <a:lstStyle/>
          <a:p>
            <a:pPr marL="0" indent="0">
              <a:buNone/>
            </a:pPr>
            <a:r>
              <a:rPr lang="en-GB" sz="2400" b="1" dirty="0" smtClean="0"/>
              <a:t>Aim</a:t>
            </a:r>
          </a:p>
          <a:p>
            <a:pPr marL="360363" indent="-360363"/>
            <a:r>
              <a:rPr lang="en-US" sz="2000" dirty="0" smtClean="0"/>
              <a:t>To deepen the analysis of the six scenarios developed in the UK NEA to facilitate the inclusion of a wider range of ecosystem services and explore how these influence well-being values</a:t>
            </a:r>
            <a:endParaRPr lang="en-GB" sz="2000" b="1" dirty="0" smtClean="0"/>
          </a:p>
          <a:p>
            <a:pPr marL="0" indent="0">
              <a:buNone/>
            </a:pPr>
            <a:endParaRPr lang="en-GB" sz="1000" b="1" dirty="0" smtClean="0"/>
          </a:p>
          <a:p>
            <a:pPr marL="0" indent="0">
              <a:buNone/>
            </a:pPr>
            <a:r>
              <a:rPr lang="en-GB" sz="2400" b="1" dirty="0" smtClean="0"/>
              <a:t>Tasks</a:t>
            </a:r>
          </a:p>
          <a:p>
            <a:pPr lvl="0"/>
            <a:r>
              <a:rPr lang="en-GB" sz="2000" dirty="0" smtClean="0"/>
              <a:t>Stream 1: Refining the analytical logic  </a:t>
            </a:r>
          </a:p>
          <a:p>
            <a:pPr lvl="1"/>
            <a:r>
              <a:rPr lang="en-GB" sz="2000" dirty="0" smtClean="0"/>
              <a:t>Formalising functional relationships between drivers and impacts on services</a:t>
            </a:r>
          </a:p>
          <a:p>
            <a:pPr lvl="1"/>
            <a:r>
              <a:rPr lang="en-GB" sz="2000" dirty="0" smtClean="0"/>
              <a:t>Developing the socio-economic contexts for the scenarios</a:t>
            </a:r>
          </a:p>
          <a:p>
            <a:pPr lvl="1"/>
            <a:r>
              <a:rPr lang="en-GB" sz="2000" dirty="0" smtClean="0"/>
              <a:t>Extending the storylines to Northern Ireland and The Marine Sector</a:t>
            </a:r>
          </a:p>
          <a:p>
            <a:pPr lvl="0"/>
            <a:r>
              <a:rPr lang="en-GB" sz="2000" dirty="0" smtClean="0"/>
              <a:t>Stream 2: Stakeholder deliberation</a:t>
            </a:r>
          </a:p>
          <a:p>
            <a:pPr lvl="1"/>
            <a:r>
              <a:rPr lang="en-GB" sz="2000" dirty="0" smtClean="0"/>
              <a:t>Engaging with stakeholders to review the assumptions and outcomes </a:t>
            </a:r>
          </a:p>
          <a:p>
            <a:pPr lvl="1"/>
            <a:r>
              <a:rPr lang="en-GB" sz="2000" dirty="0" smtClean="0"/>
              <a:t>Working with stakeholders to identify how scenarios can be ‘down-scaled’ to countries/regions</a:t>
            </a:r>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6 – Development of the UK NEA Scenarios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67544" y="1124744"/>
            <a:ext cx="8229600" cy="4896544"/>
          </a:xfrm>
        </p:spPr>
        <p:txBody>
          <a:bodyPr>
            <a:normAutofit/>
          </a:bodyPr>
          <a:lstStyle/>
          <a:p>
            <a:pPr marL="0" indent="0">
              <a:buNone/>
            </a:pPr>
            <a:r>
              <a:rPr lang="en-GB" sz="2600" b="1" dirty="0" smtClean="0"/>
              <a:t>Outputs</a:t>
            </a:r>
          </a:p>
          <a:p>
            <a:r>
              <a:rPr lang="en-US" sz="2400" dirty="0" smtClean="0"/>
              <a:t>Refining the analytical logic of scenarios so that the impact of different combinations of drivers can be explored more rapidly</a:t>
            </a:r>
          </a:p>
          <a:p>
            <a:r>
              <a:rPr lang="en-US" sz="2400" dirty="0" smtClean="0"/>
              <a:t>Stakeholder deliberation to determine how scenarios can be used most effectively in decision making.</a:t>
            </a:r>
          </a:p>
          <a:p>
            <a:pPr marL="0" indent="0">
              <a:buNone/>
            </a:pPr>
            <a:r>
              <a:rPr lang="en-GB" sz="2600" b="1" dirty="0" smtClean="0"/>
              <a:t>Case studies</a:t>
            </a:r>
          </a:p>
          <a:p>
            <a:pPr marL="360363" indent="-360363"/>
            <a:r>
              <a:rPr lang="en-GB" sz="2400" dirty="0" smtClean="0"/>
              <a:t>Will integrate with case studies from WP4 to look at how cultural ecosystem service indicators will change under different futures and to gauge responses of stakeholders at local scales to scenarios.</a:t>
            </a:r>
            <a:endParaRPr lang="en-US" sz="24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6 – Development of the UK NEA Scenarios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395536" y="1052736"/>
            <a:ext cx="8748464" cy="5256584"/>
          </a:xfrm>
        </p:spPr>
        <p:txBody>
          <a:bodyPr>
            <a:noAutofit/>
          </a:bodyPr>
          <a:lstStyle/>
          <a:p>
            <a:pPr marL="0" indent="0">
              <a:buNone/>
            </a:pPr>
            <a:r>
              <a:rPr lang="en-GB" sz="2600" b="1" dirty="0" smtClean="0"/>
              <a:t>Aim</a:t>
            </a:r>
          </a:p>
          <a:p>
            <a:pPr marL="360363" indent="-360363"/>
            <a:r>
              <a:rPr lang="en-US" sz="2000" dirty="0" smtClean="0"/>
              <a:t>To assess the robustness of current policies/practices/institutions against future change, and therefore the implications for the design of future response options</a:t>
            </a:r>
          </a:p>
          <a:p>
            <a:pPr marL="0" indent="0">
              <a:buNone/>
            </a:pPr>
            <a:endParaRPr lang="en-GB" sz="1200" dirty="0" smtClean="0"/>
          </a:p>
          <a:p>
            <a:pPr marL="0" indent="0">
              <a:buNone/>
            </a:pPr>
            <a:r>
              <a:rPr lang="en-GB" sz="2600" b="1" dirty="0" smtClean="0"/>
              <a:t>Tasks</a:t>
            </a:r>
          </a:p>
          <a:p>
            <a:pPr lvl="0"/>
            <a:r>
              <a:rPr lang="en-GB" sz="2000" dirty="0" smtClean="0"/>
              <a:t>Stream 1: METHOD - Methodological framework &amp; background information</a:t>
            </a:r>
          </a:p>
          <a:p>
            <a:pPr lvl="1"/>
            <a:r>
              <a:rPr lang="en-GB" sz="1800" dirty="0" smtClean="0"/>
              <a:t>Current response options (Water, Biodiversity, Forestry, Agriculture, Marine, Urban)</a:t>
            </a:r>
          </a:p>
          <a:p>
            <a:pPr lvl="1"/>
            <a:r>
              <a:rPr lang="en-GB" sz="1800" dirty="0" smtClean="0"/>
              <a:t>Common framework with WP6 (Scenarios)</a:t>
            </a:r>
          </a:p>
          <a:p>
            <a:pPr lvl="1"/>
            <a:r>
              <a:rPr lang="en-GB" sz="1800" dirty="0" smtClean="0"/>
              <a:t>Stakeholder workshop to gather broader views</a:t>
            </a:r>
            <a:endParaRPr lang="en-GB" sz="2000" dirty="0" smtClean="0"/>
          </a:p>
          <a:p>
            <a:pPr lvl="0"/>
            <a:r>
              <a:rPr lang="en-GB" sz="2000" dirty="0" smtClean="0"/>
              <a:t>Stream 2:  IMPLEMENTATION - Assessment of response options against UK NEA scenarios (‘Future Proofing’)</a:t>
            </a:r>
          </a:p>
          <a:p>
            <a:pPr lvl="1"/>
            <a:r>
              <a:rPr lang="en-GB" sz="1800" dirty="0" smtClean="0"/>
              <a:t>Options appraisal &amp; Multi-Criteria Assessment</a:t>
            </a:r>
          </a:p>
          <a:p>
            <a:pPr lvl="1"/>
            <a:r>
              <a:rPr lang="en-GB" sz="1800" dirty="0" smtClean="0"/>
              <a:t>Cross-</a:t>
            </a:r>
            <a:r>
              <a:rPr lang="en-GB" sz="1800" dirty="0" err="1" smtClean="0"/>
              <a:t>sectoral</a:t>
            </a:r>
            <a:r>
              <a:rPr lang="en-GB" sz="1800" dirty="0" smtClean="0"/>
              <a:t> synergies &amp; conflicts</a:t>
            </a:r>
          </a:p>
          <a:p>
            <a:pPr lvl="1"/>
            <a:r>
              <a:rPr lang="en-GB" sz="1800" dirty="0" smtClean="0"/>
              <a:t>Implementation across different scales</a:t>
            </a:r>
          </a:p>
        </p:txBody>
      </p:sp>
      <p:sp>
        <p:nvSpPr>
          <p:cNvPr id="4" name="TextBox 3"/>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7 – Response Options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395536" y="1052736"/>
            <a:ext cx="8352928" cy="5256584"/>
          </a:xfrm>
        </p:spPr>
        <p:txBody>
          <a:bodyPr>
            <a:normAutofit fontScale="92500" lnSpcReduction="20000"/>
          </a:bodyPr>
          <a:lstStyle/>
          <a:p>
            <a:pPr marL="0" indent="0">
              <a:buNone/>
            </a:pPr>
            <a:r>
              <a:rPr lang="en-GB" sz="2800" b="1" dirty="0" smtClean="0"/>
              <a:t>Outputs</a:t>
            </a:r>
          </a:p>
          <a:p>
            <a:r>
              <a:rPr lang="en-US" sz="2600" dirty="0" smtClean="0"/>
              <a:t>Core methodology</a:t>
            </a:r>
          </a:p>
          <a:p>
            <a:r>
              <a:rPr lang="en-US" sz="2600" dirty="0" smtClean="0"/>
              <a:t>Results  &amp; case studies</a:t>
            </a:r>
          </a:p>
          <a:p>
            <a:r>
              <a:rPr lang="en-US" sz="2600" dirty="0" smtClean="0"/>
              <a:t>Final report</a:t>
            </a:r>
          </a:p>
          <a:p>
            <a:r>
              <a:rPr lang="en-US" sz="2600" dirty="0" smtClean="0"/>
              <a:t>Policy briefs</a:t>
            </a:r>
          </a:p>
          <a:p>
            <a:r>
              <a:rPr lang="en-US" sz="2600" dirty="0" smtClean="0"/>
              <a:t>Integration into NEAFO tool kit</a:t>
            </a:r>
          </a:p>
          <a:p>
            <a:pPr marL="0" indent="0">
              <a:buNone/>
            </a:pPr>
            <a:endParaRPr lang="en-GB" sz="3000" b="1" dirty="0" smtClean="0"/>
          </a:p>
          <a:p>
            <a:pPr marL="0" indent="0">
              <a:buNone/>
            </a:pPr>
            <a:r>
              <a:rPr lang="en-GB" sz="2800" b="1" dirty="0" smtClean="0"/>
              <a:t>Case studies</a:t>
            </a:r>
          </a:p>
          <a:p>
            <a:pPr lvl="0"/>
            <a:r>
              <a:rPr lang="en-US" sz="2600" dirty="0" smtClean="0"/>
              <a:t>National-scale</a:t>
            </a:r>
          </a:p>
          <a:p>
            <a:pPr lvl="1"/>
            <a:r>
              <a:rPr lang="en-US" sz="2600" dirty="0" smtClean="0"/>
              <a:t>Evaluation of a suite of High-level response options</a:t>
            </a:r>
          </a:p>
          <a:p>
            <a:pPr lvl="0"/>
            <a:r>
              <a:rPr lang="en-US" sz="2600" dirty="0" smtClean="0"/>
              <a:t>Local case studies (Staffordshire minerals planning; N Devon Biosphere and NIA)</a:t>
            </a:r>
          </a:p>
          <a:p>
            <a:pPr lvl="1"/>
            <a:r>
              <a:rPr lang="en-US" sz="2600" dirty="0" smtClean="0"/>
              <a:t>Evaluation of Specific response options </a:t>
            </a:r>
          </a:p>
          <a:p>
            <a:pPr marL="0" indent="0">
              <a:buNone/>
            </a:pPr>
            <a:endParaRPr lang="en-GB" sz="2300" dirty="0" smtClean="0"/>
          </a:p>
        </p:txBody>
      </p:sp>
      <p:sp>
        <p:nvSpPr>
          <p:cNvPr id="4" name="TextBox 3"/>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7 – Response Options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68313" y="1412875"/>
            <a:ext cx="8229600" cy="5145088"/>
          </a:xfrm>
        </p:spPr>
        <p:txBody>
          <a:bodyPr rtlCol="0">
            <a:normAutofit fontScale="55000" lnSpcReduction="20000"/>
          </a:bodyPr>
          <a:lstStyle/>
          <a:p>
            <a:pPr marL="0" indent="0" fontAlgn="auto">
              <a:spcAft>
                <a:spcPts val="0"/>
              </a:spcAft>
              <a:buFont typeface="Arial" pitchFamily="34" charset="0"/>
              <a:buNone/>
              <a:defRPr/>
            </a:pPr>
            <a:r>
              <a:rPr lang="en-GB" sz="4700" b="1" dirty="0" smtClean="0"/>
              <a:t>Aim</a:t>
            </a:r>
          </a:p>
          <a:p>
            <a:pPr marL="269875" indent="-269875" fontAlgn="auto">
              <a:spcAft>
                <a:spcPts val="0"/>
              </a:spcAft>
              <a:defRPr/>
            </a:pPr>
            <a:r>
              <a:rPr lang="en-GB" sz="4400" dirty="0" smtClean="0"/>
              <a:t>Investigate capacities and constraints to embedding consideration of ecosystem services in policy decision making through appraisal, with a specific focus on the role played by institutional behaviours and cultures as both barriers and enablers</a:t>
            </a:r>
            <a:endParaRPr lang="en-US" sz="4400" dirty="0" smtClean="0"/>
          </a:p>
          <a:p>
            <a:pPr marL="0" indent="0" fontAlgn="auto">
              <a:spcAft>
                <a:spcPts val="0"/>
              </a:spcAft>
              <a:buFont typeface="Arial" pitchFamily="34" charset="0"/>
              <a:buNone/>
              <a:defRPr/>
            </a:pPr>
            <a:endParaRPr lang="en-GB" sz="4500" b="1" dirty="0" smtClean="0"/>
          </a:p>
          <a:p>
            <a:pPr marL="0" indent="0" fontAlgn="auto">
              <a:spcAft>
                <a:spcPts val="0"/>
              </a:spcAft>
              <a:buFont typeface="Arial" pitchFamily="34" charset="0"/>
              <a:buNone/>
              <a:defRPr/>
            </a:pPr>
            <a:r>
              <a:rPr lang="en-GB" sz="4700" b="1" dirty="0" smtClean="0"/>
              <a:t>Tasks</a:t>
            </a:r>
          </a:p>
          <a:p>
            <a:pPr fontAlgn="auto">
              <a:spcAft>
                <a:spcPts val="0"/>
              </a:spcAft>
              <a:defRPr/>
            </a:pPr>
            <a:r>
              <a:rPr lang="en-GB" sz="4400" dirty="0" smtClean="0"/>
              <a:t>Systematic literature review </a:t>
            </a:r>
          </a:p>
          <a:p>
            <a:pPr fontAlgn="auto">
              <a:spcAft>
                <a:spcPts val="0"/>
              </a:spcAft>
              <a:defRPr/>
            </a:pPr>
            <a:r>
              <a:rPr lang="en-GB" sz="4400" dirty="0" smtClean="0"/>
              <a:t>Content analysis of impact assessments, SEAs and EIAs</a:t>
            </a:r>
          </a:p>
          <a:p>
            <a:pPr fontAlgn="auto">
              <a:spcAft>
                <a:spcPts val="0"/>
              </a:spcAft>
              <a:defRPr/>
            </a:pPr>
            <a:r>
              <a:rPr lang="en-GB" sz="4400" dirty="0" smtClean="0"/>
              <a:t>Interviews</a:t>
            </a:r>
          </a:p>
          <a:p>
            <a:pPr fontAlgn="auto">
              <a:spcAft>
                <a:spcPts val="0"/>
              </a:spcAft>
              <a:defRPr/>
            </a:pPr>
            <a:r>
              <a:rPr lang="en-GB" sz="4400" dirty="0" smtClean="0"/>
              <a:t>Lesson drawing</a:t>
            </a:r>
            <a:endParaRPr lang="en-GB" sz="4400" b="1" dirty="0" smtClean="0"/>
          </a:p>
          <a:p>
            <a:pPr marL="0" indent="0" fontAlgn="auto">
              <a:spcAft>
                <a:spcPts val="0"/>
              </a:spcAft>
              <a:buFont typeface="Arial" pitchFamily="34" charset="0"/>
              <a:buNone/>
              <a:defRPr/>
            </a:pPr>
            <a:endParaRPr lang="en-GB" sz="3400" dirty="0" smtClean="0"/>
          </a:p>
        </p:txBody>
      </p:sp>
      <p:sp>
        <p:nvSpPr>
          <p:cNvPr id="7" name="TextBox 6"/>
          <p:cNvSpPr txBox="1">
            <a:spLocks noChangeArrowheads="1"/>
          </p:cNvSpPr>
          <p:nvPr/>
        </p:nvSpPr>
        <p:spPr bwMode="auto">
          <a:xfrm>
            <a:off x="0" y="260350"/>
            <a:ext cx="9144000" cy="553998"/>
          </a:xfrm>
          <a:prstGeom prst="rect">
            <a:avLst/>
          </a:prstGeom>
          <a:noFill/>
          <a:ln w="9525">
            <a:noFill/>
            <a:miter lim="800000"/>
            <a:headEnd/>
            <a:tailEnd/>
          </a:ln>
        </p:spPr>
        <p:txBody>
          <a:bodyPr>
            <a:spAutoFit/>
          </a:bodyPr>
          <a:lstStyle/>
          <a:p>
            <a:pPr algn="ctr" fontAlgn="auto">
              <a:spcBef>
                <a:spcPts val="0"/>
              </a:spcBef>
              <a:spcAft>
                <a:spcPts val="0"/>
              </a:spcAft>
              <a:defRPr/>
            </a:pPr>
            <a:r>
              <a:rPr lang="en-GB" sz="3000" b="1" dirty="0">
                <a:solidFill>
                  <a:srgbClr val="007A37"/>
                </a:solidFill>
                <a:latin typeface="Calibri"/>
              </a:rPr>
              <a:t>Work </a:t>
            </a:r>
            <a:r>
              <a:rPr lang="en-GB" sz="3000" b="1" dirty="0" smtClean="0">
                <a:solidFill>
                  <a:srgbClr val="007A37"/>
                </a:solidFill>
                <a:latin typeface="Calibri"/>
              </a:rPr>
              <a:t>Package </a:t>
            </a:r>
            <a:r>
              <a:rPr lang="en-GB" sz="3000" b="1" dirty="0">
                <a:solidFill>
                  <a:srgbClr val="007A37"/>
                </a:solidFill>
                <a:latin typeface="Calibri"/>
              </a:rPr>
              <a:t>8 – Institutional behaviours and cultures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468313" y="1196975"/>
            <a:ext cx="8229600" cy="5184775"/>
          </a:xfrm>
        </p:spPr>
        <p:txBody>
          <a:bodyPr rtlCol="0">
            <a:normAutofit lnSpcReduction="10000"/>
          </a:bodyPr>
          <a:lstStyle/>
          <a:p>
            <a:pPr marL="0" indent="0" fontAlgn="auto">
              <a:spcAft>
                <a:spcPts val="0"/>
              </a:spcAft>
              <a:buFont typeface="Arial" pitchFamily="34" charset="0"/>
              <a:buNone/>
              <a:defRPr/>
            </a:pPr>
            <a:r>
              <a:rPr lang="en-GB" sz="2800" b="1" dirty="0" smtClean="0"/>
              <a:t>Outputs</a:t>
            </a:r>
          </a:p>
          <a:p>
            <a:pPr fontAlgn="auto">
              <a:spcAft>
                <a:spcPts val="0"/>
              </a:spcAft>
              <a:defRPr/>
            </a:pPr>
            <a:r>
              <a:rPr lang="en-US" sz="2600" dirty="0" smtClean="0"/>
              <a:t>Stakeholder workshop</a:t>
            </a:r>
          </a:p>
          <a:p>
            <a:pPr fontAlgn="auto">
              <a:spcAft>
                <a:spcPts val="0"/>
              </a:spcAft>
              <a:defRPr/>
            </a:pPr>
            <a:r>
              <a:rPr lang="en-US" sz="2600" dirty="0" smtClean="0"/>
              <a:t>Drawing lessons for policy makers</a:t>
            </a:r>
          </a:p>
          <a:p>
            <a:pPr fontAlgn="auto">
              <a:spcAft>
                <a:spcPts val="0"/>
              </a:spcAft>
              <a:defRPr/>
            </a:pPr>
            <a:r>
              <a:rPr lang="en-US" sz="2600" dirty="0" smtClean="0"/>
              <a:t>Two academic papers</a:t>
            </a:r>
          </a:p>
          <a:p>
            <a:pPr fontAlgn="auto">
              <a:spcAft>
                <a:spcPts val="0"/>
              </a:spcAft>
              <a:defRPr/>
            </a:pPr>
            <a:r>
              <a:rPr lang="en-US" sz="2600" dirty="0" smtClean="0"/>
              <a:t>Two page summary brief</a:t>
            </a:r>
          </a:p>
          <a:p>
            <a:pPr fontAlgn="auto">
              <a:spcAft>
                <a:spcPts val="0"/>
              </a:spcAft>
              <a:buFont typeface="Arial" pitchFamily="34" charset="0"/>
              <a:buNone/>
              <a:defRPr/>
            </a:pPr>
            <a:endParaRPr lang="en-US" sz="2800" dirty="0" smtClean="0"/>
          </a:p>
          <a:p>
            <a:pPr fontAlgn="auto">
              <a:spcAft>
                <a:spcPts val="0"/>
              </a:spcAft>
              <a:buFont typeface="Arial" pitchFamily="34" charset="0"/>
              <a:buNone/>
              <a:defRPr/>
            </a:pPr>
            <a:r>
              <a:rPr lang="en-US" sz="2800" b="1" dirty="0" smtClean="0"/>
              <a:t>Case studies</a:t>
            </a:r>
          </a:p>
          <a:p>
            <a:pPr fontAlgn="auto">
              <a:spcAft>
                <a:spcPts val="0"/>
              </a:spcAft>
              <a:defRPr/>
            </a:pPr>
            <a:r>
              <a:rPr lang="en-US" sz="2600" dirty="0" smtClean="0"/>
              <a:t>This work package does not follow a case study approach. It instead focuses on broader lessons  and experiences from people implementing the Natural Environment White Paper and/or conducting policy appraisal.</a:t>
            </a:r>
            <a:endParaRPr lang="en-GB" sz="2600" dirty="0" smtClean="0"/>
          </a:p>
          <a:p>
            <a:pPr fontAlgn="auto">
              <a:spcAft>
                <a:spcPts val="0"/>
              </a:spcAft>
              <a:buFont typeface="Arial" pitchFamily="34" charset="0"/>
              <a:buNone/>
              <a:defRPr/>
            </a:pPr>
            <a:endParaRPr lang="en-US" sz="2800" b="1" dirty="0" smtClean="0"/>
          </a:p>
          <a:p>
            <a:pPr marL="0" indent="0" fontAlgn="auto">
              <a:spcAft>
                <a:spcPts val="0"/>
              </a:spcAft>
              <a:buFont typeface="Arial" pitchFamily="34" charset="0"/>
              <a:buNone/>
              <a:defRPr/>
            </a:pPr>
            <a:endParaRPr lang="en-GB" sz="3300" b="1" dirty="0" smtClean="0"/>
          </a:p>
          <a:p>
            <a:pPr marL="0" indent="0" fontAlgn="auto">
              <a:spcAft>
                <a:spcPts val="0"/>
              </a:spcAft>
              <a:buFont typeface="Arial" pitchFamily="34" charset="0"/>
              <a:buNone/>
              <a:defRPr/>
            </a:pPr>
            <a:endParaRPr lang="en-GB" sz="4500" b="1" dirty="0" smtClean="0"/>
          </a:p>
          <a:p>
            <a:pPr marL="0" indent="0" fontAlgn="auto">
              <a:spcAft>
                <a:spcPts val="0"/>
              </a:spcAft>
              <a:buFont typeface="Arial" pitchFamily="34" charset="0"/>
              <a:buNone/>
              <a:defRPr/>
            </a:pPr>
            <a:endParaRPr lang="en-GB" sz="4500" b="1" dirty="0" smtClean="0"/>
          </a:p>
          <a:p>
            <a:pPr marL="0" indent="0" fontAlgn="auto">
              <a:spcAft>
                <a:spcPts val="0"/>
              </a:spcAft>
              <a:buFont typeface="Arial" pitchFamily="34" charset="0"/>
              <a:buNone/>
              <a:defRPr/>
            </a:pPr>
            <a:endParaRPr lang="en-GB" sz="3400" dirty="0" smtClean="0"/>
          </a:p>
        </p:txBody>
      </p:sp>
      <p:sp>
        <p:nvSpPr>
          <p:cNvPr id="7" name="TextBox 6"/>
          <p:cNvSpPr txBox="1">
            <a:spLocks noChangeArrowheads="1"/>
          </p:cNvSpPr>
          <p:nvPr/>
        </p:nvSpPr>
        <p:spPr bwMode="auto">
          <a:xfrm>
            <a:off x="0" y="260350"/>
            <a:ext cx="9144000" cy="553998"/>
          </a:xfrm>
          <a:prstGeom prst="rect">
            <a:avLst/>
          </a:prstGeom>
          <a:noFill/>
          <a:ln w="9525">
            <a:noFill/>
            <a:miter lim="800000"/>
            <a:headEnd/>
            <a:tailEnd/>
          </a:ln>
        </p:spPr>
        <p:txBody>
          <a:bodyPr>
            <a:spAutoFit/>
          </a:bodyPr>
          <a:lstStyle/>
          <a:p>
            <a:pPr algn="ctr" fontAlgn="auto">
              <a:spcBef>
                <a:spcPts val="0"/>
              </a:spcBef>
              <a:spcAft>
                <a:spcPts val="0"/>
              </a:spcAft>
              <a:defRPr/>
            </a:pPr>
            <a:r>
              <a:rPr lang="en-GB" sz="3000" b="1" dirty="0">
                <a:solidFill>
                  <a:srgbClr val="007A37"/>
                </a:solidFill>
                <a:latin typeface="Calibri"/>
              </a:rPr>
              <a:t>Work </a:t>
            </a:r>
            <a:r>
              <a:rPr lang="en-GB" sz="3000" b="1" dirty="0" smtClean="0">
                <a:solidFill>
                  <a:srgbClr val="007A37"/>
                </a:solidFill>
                <a:latin typeface="Calibri"/>
              </a:rPr>
              <a:t>Package </a:t>
            </a:r>
            <a:r>
              <a:rPr lang="en-GB" sz="3000" b="1" dirty="0">
                <a:solidFill>
                  <a:srgbClr val="007A37"/>
                </a:solidFill>
                <a:latin typeface="Calibri"/>
              </a:rPr>
              <a:t>8 – Institutional behaviours and cultures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539552" y="836712"/>
            <a:ext cx="8229600" cy="5616624"/>
          </a:xfrm>
        </p:spPr>
        <p:txBody>
          <a:bodyPr>
            <a:normAutofit fontScale="92500" lnSpcReduction="20000"/>
          </a:bodyPr>
          <a:lstStyle/>
          <a:p>
            <a:pPr marL="0" indent="0">
              <a:buNone/>
            </a:pPr>
            <a:r>
              <a:rPr lang="en-GB" sz="3100" b="1" dirty="0" smtClean="0"/>
              <a:t>Aim</a:t>
            </a:r>
          </a:p>
          <a:p>
            <a:pPr marL="360363" indent="-360363"/>
            <a:r>
              <a:rPr lang="en-US" sz="2800" dirty="0" smtClean="0"/>
              <a:t>Mainstream the principles of the ecosystem approach by adapting public policy and decision-support tools within an ecosystem services framework to improve policy- and decision-making processes and outcomes.</a:t>
            </a:r>
            <a:endParaRPr lang="en-GB" sz="2800" b="1" dirty="0" smtClean="0"/>
          </a:p>
          <a:p>
            <a:pPr marL="0" indent="0">
              <a:buNone/>
            </a:pPr>
            <a:r>
              <a:rPr lang="en-GB" sz="3100" b="1" dirty="0" smtClean="0"/>
              <a:t>Tasks</a:t>
            </a:r>
          </a:p>
          <a:p>
            <a:pPr marL="360363" indent="-360363"/>
            <a:r>
              <a:rPr lang="en-GB" sz="2800" dirty="0" smtClean="0"/>
              <a:t>Ecosystem approach umbrella adapted </a:t>
            </a:r>
          </a:p>
          <a:p>
            <a:pPr marL="360363" indent="-360363"/>
            <a:r>
              <a:rPr lang="en-GB" sz="2800" dirty="0" smtClean="0"/>
              <a:t>Case studies of good practice identified  </a:t>
            </a:r>
          </a:p>
          <a:p>
            <a:pPr marL="360363" indent="-360363"/>
            <a:r>
              <a:rPr lang="en-GB" sz="2800" dirty="0" smtClean="0"/>
              <a:t>Decision making framework linked to ecosystem assessment</a:t>
            </a:r>
          </a:p>
          <a:p>
            <a:pPr marL="360363" indent="-360363"/>
            <a:r>
              <a:rPr lang="en-GB" sz="2800" dirty="0" smtClean="0"/>
              <a:t>Interviews to identify tool review template   </a:t>
            </a:r>
          </a:p>
          <a:p>
            <a:pPr marL="360363" indent="-360363"/>
            <a:r>
              <a:rPr lang="en-GB" sz="2800" dirty="0" smtClean="0"/>
              <a:t>Individual Tool reviews by team </a:t>
            </a:r>
          </a:p>
          <a:p>
            <a:pPr marL="360363" indent="-360363"/>
            <a:r>
              <a:rPr lang="en-GB" sz="2800" dirty="0" smtClean="0"/>
              <a:t>Tool typology developed by team </a:t>
            </a:r>
          </a:p>
          <a:p>
            <a:pPr marL="360363" indent="-360363"/>
            <a:r>
              <a:rPr lang="en-GB" sz="2800" dirty="0" smtClean="0"/>
              <a:t>Literature reviews of typology undertaken</a:t>
            </a:r>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9 – Tools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457200" y="1124744"/>
            <a:ext cx="7931224" cy="5184576"/>
          </a:xfrm>
        </p:spPr>
        <p:txBody>
          <a:bodyPr>
            <a:normAutofit/>
          </a:bodyPr>
          <a:lstStyle/>
          <a:p>
            <a:pPr marL="0" indent="0">
              <a:buNone/>
            </a:pPr>
            <a:r>
              <a:rPr lang="en-GB" sz="3200" b="1" dirty="0" smtClean="0"/>
              <a:t>Outputs</a:t>
            </a:r>
          </a:p>
          <a:p>
            <a:r>
              <a:rPr lang="en-US" dirty="0" smtClean="0"/>
              <a:t>Framework</a:t>
            </a:r>
          </a:p>
          <a:p>
            <a:r>
              <a:rPr lang="en-US" dirty="0" smtClean="0"/>
              <a:t>Interactive road map of tools</a:t>
            </a:r>
          </a:p>
          <a:p>
            <a:r>
              <a:rPr lang="en-US" dirty="0" smtClean="0"/>
              <a:t>Integrated tool kit</a:t>
            </a:r>
          </a:p>
          <a:p>
            <a:r>
              <a:rPr lang="en-US" dirty="0" smtClean="0"/>
              <a:t>Descriptions of tool usage</a:t>
            </a:r>
            <a:endParaRPr lang="en-GB" b="1" dirty="0" smtClean="0"/>
          </a:p>
          <a:p>
            <a:pPr marL="0" indent="0">
              <a:buNone/>
            </a:pPr>
            <a:endParaRPr lang="en-US" sz="3400" dirty="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9 – Tools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Content Placeholder 4"/>
          <p:cNvSpPr>
            <a:spLocks noGrp="1"/>
          </p:cNvSpPr>
          <p:nvPr>
            <p:ph sz="half" idx="2"/>
          </p:nvPr>
        </p:nvSpPr>
        <p:spPr>
          <a:xfrm>
            <a:off x="323528" y="908720"/>
            <a:ext cx="8208912" cy="5400600"/>
          </a:xfrm>
        </p:spPr>
        <p:txBody>
          <a:bodyPr>
            <a:noAutofit/>
          </a:bodyPr>
          <a:lstStyle/>
          <a:p>
            <a:pPr marL="0" indent="0">
              <a:buNone/>
            </a:pPr>
            <a:r>
              <a:rPr lang="en-GB" sz="2400" b="1" dirty="0" smtClean="0"/>
              <a:t>Case studies</a:t>
            </a:r>
          </a:p>
          <a:p>
            <a:pPr lvl="0"/>
            <a:r>
              <a:rPr lang="en-US" sz="1800" dirty="0" err="1" smtClean="0"/>
              <a:t>Wolverhampton</a:t>
            </a:r>
            <a:r>
              <a:rPr lang="en-US" sz="1800" dirty="0" smtClean="0"/>
              <a:t> City Council</a:t>
            </a:r>
            <a:endParaRPr lang="en-GB" sz="1800" dirty="0" smtClean="0"/>
          </a:p>
          <a:p>
            <a:pPr lvl="0"/>
            <a:r>
              <a:rPr lang="en-US" sz="1800" dirty="0" smtClean="0"/>
              <a:t>Birmingham City Council </a:t>
            </a:r>
            <a:endParaRPr lang="en-GB" sz="1800" dirty="0" smtClean="0"/>
          </a:p>
          <a:p>
            <a:pPr lvl="0"/>
            <a:r>
              <a:rPr lang="en-US" sz="1800" dirty="0" smtClean="0"/>
              <a:t>Much </a:t>
            </a:r>
            <a:r>
              <a:rPr lang="en-US" sz="1800" dirty="0" err="1" smtClean="0"/>
              <a:t>Wenlock</a:t>
            </a:r>
            <a:r>
              <a:rPr lang="en-GB" sz="1800" dirty="0" smtClean="0"/>
              <a:t> Neighbourhood</a:t>
            </a:r>
            <a:r>
              <a:rPr lang="en-US" sz="1800" dirty="0" smtClean="0"/>
              <a:t> Plan </a:t>
            </a:r>
            <a:endParaRPr lang="en-GB" sz="1800" dirty="0" smtClean="0"/>
          </a:p>
          <a:p>
            <a:pPr lvl="0"/>
            <a:r>
              <a:rPr lang="en-US" sz="1800" dirty="0" smtClean="0"/>
              <a:t>Natural Resources Wales</a:t>
            </a:r>
            <a:endParaRPr lang="en-GB" sz="1800" dirty="0" smtClean="0"/>
          </a:p>
          <a:p>
            <a:pPr lvl="0"/>
            <a:r>
              <a:rPr lang="en-US" sz="1800" dirty="0" smtClean="0"/>
              <a:t>Isle of Wight AONB</a:t>
            </a:r>
            <a:endParaRPr lang="en-GB" sz="1800" dirty="0" smtClean="0"/>
          </a:p>
          <a:p>
            <a:pPr lvl="0"/>
            <a:r>
              <a:rPr lang="en-US" sz="1800" dirty="0" smtClean="0"/>
              <a:t>Staffordshire County Council</a:t>
            </a:r>
            <a:endParaRPr lang="en-GB" sz="1800" dirty="0" smtClean="0"/>
          </a:p>
          <a:p>
            <a:pPr lvl="0"/>
            <a:r>
              <a:rPr lang="en-US" sz="1800" dirty="0" smtClean="0"/>
              <a:t>Grow with </a:t>
            </a:r>
            <a:r>
              <a:rPr lang="en-US" sz="1800" dirty="0" err="1" smtClean="0"/>
              <a:t>Wyre</a:t>
            </a:r>
            <a:r>
              <a:rPr lang="en-US" sz="1800" dirty="0" smtClean="0"/>
              <a:t> project</a:t>
            </a:r>
            <a:endParaRPr lang="en-GB" sz="1800" dirty="0" smtClean="0"/>
          </a:p>
          <a:p>
            <a:pPr lvl="0"/>
            <a:r>
              <a:rPr lang="en-US" sz="1800" dirty="0" smtClean="0"/>
              <a:t>Greater Birmingham and </a:t>
            </a:r>
            <a:r>
              <a:rPr lang="en-US" sz="1800" dirty="0" err="1" smtClean="0"/>
              <a:t>Solihull</a:t>
            </a:r>
            <a:r>
              <a:rPr lang="en-US" sz="1800" dirty="0" smtClean="0"/>
              <a:t> Local Enterprise Partnerships</a:t>
            </a:r>
            <a:endParaRPr lang="en-GB" sz="1800" dirty="0" smtClean="0"/>
          </a:p>
          <a:p>
            <a:pPr lvl="0"/>
            <a:r>
              <a:rPr lang="en-US" sz="1800" dirty="0" smtClean="0"/>
              <a:t>North Devon District Council </a:t>
            </a:r>
            <a:endParaRPr lang="en-GB" sz="1800" dirty="0" smtClean="0"/>
          </a:p>
          <a:p>
            <a:pPr lvl="0"/>
            <a:r>
              <a:rPr lang="en-US" sz="1800" dirty="0" smtClean="0"/>
              <a:t>Cotswold AONB</a:t>
            </a:r>
            <a:endParaRPr lang="en-GB" sz="1800" dirty="0" smtClean="0"/>
          </a:p>
          <a:p>
            <a:pPr lvl="0"/>
            <a:r>
              <a:rPr lang="en-US" sz="1800" dirty="0" smtClean="0"/>
              <a:t>High Weald AONB </a:t>
            </a:r>
            <a:endParaRPr lang="en-GB" sz="1800" dirty="0" smtClean="0"/>
          </a:p>
          <a:p>
            <a:pPr lvl="0"/>
            <a:r>
              <a:rPr lang="en-US" sz="1800" dirty="0" smtClean="0"/>
              <a:t>South Downs National Park</a:t>
            </a:r>
            <a:endParaRPr lang="en-GB" sz="1800" dirty="0" smtClean="0"/>
          </a:p>
          <a:p>
            <a:pPr lvl="0"/>
            <a:r>
              <a:rPr lang="en-US" sz="1800" dirty="0" smtClean="0"/>
              <a:t>SURF (Sustainable Urban Rural Fringes): </a:t>
            </a:r>
            <a:r>
              <a:rPr lang="en-US" sz="1800" dirty="0" err="1" smtClean="0"/>
              <a:t>Gaywood</a:t>
            </a:r>
            <a:r>
              <a:rPr lang="en-US" sz="1800" dirty="0" smtClean="0"/>
              <a:t> Valley, Kings Lynn</a:t>
            </a:r>
            <a:endParaRPr lang="en-GB" sz="1800" dirty="0" smtClean="0"/>
          </a:p>
          <a:p>
            <a:pPr lvl="0"/>
            <a:r>
              <a:rPr lang="en-US" sz="1800" dirty="0" smtClean="0"/>
              <a:t>West Country Rivers Trust</a:t>
            </a:r>
            <a:endParaRPr lang="en-GB" sz="1800" dirty="0" smtClean="0"/>
          </a:p>
        </p:txBody>
      </p:sp>
      <p:sp>
        <p:nvSpPr>
          <p:cNvPr id="7" name="TextBox 6"/>
          <p:cNvSpPr txBox="1">
            <a:spLocks noChangeArrowheads="1"/>
          </p:cNvSpPr>
          <p:nvPr/>
        </p:nvSpPr>
        <p:spPr bwMode="auto">
          <a:xfrm>
            <a:off x="0" y="260648"/>
            <a:ext cx="9144000" cy="553998"/>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000" b="1" dirty="0" smtClean="0">
                <a:solidFill>
                  <a:srgbClr val="007A37"/>
                </a:solidFill>
                <a:latin typeface="Calibri"/>
              </a:rPr>
              <a:t>Work Package 9 – Tools</a:t>
            </a:r>
            <a:endParaRPr lang="en-GB" sz="30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Content Placeholder 5"/>
          <p:cNvSpPr>
            <a:spLocks noGrp="1"/>
          </p:cNvSpPr>
          <p:nvPr>
            <p:ph idx="1"/>
          </p:nvPr>
        </p:nvSpPr>
        <p:spPr>
          <a:xfrm>
            <a:off x="395536" y="1124744"/>
            <a:ext cx="8229600" cy="4525963"/>
          </a:xfrm>
        </p:spPr>
        <p:txBody>
          <a:bodyPr>
            <a:normAutofit/>
          </a:bodyPr>
          <a:lstStyle/>
          <a:p>
            <a:r>
              <a:rPr lang="en-GB" dirty="0" smtClean="0"/>
              <a:t>General Synthesis &amp; Technical Report</a:t>
            </a:r>
          </a:p>
          <a:p>
            <a:r>
              <a:rPr lang="en-GB" dirty="0" smtClean="0"/>
              <a:t>New “tool(s)” or enhanced tools</a:t>
            </a:r>
          </a:p>
          <a:p>
            <a:r>
              <a:rPr lang="en-GB" dirty="0" smtClean="0"/>
              <a:t>Website</a:t>
            </a:r>
          </a:p>
          <a:p>
            <a:r>
              <a:rPr lang="en-GB" dirty="0" smtClean="0"/>
              <a:t>Communication – of key messages and new information, particularly through stakeholders</a:t>
            </a:r>
          </a:p>
          <a:p>
            <a:r>
              <a:rPr lang="en-GB" dirty="0" smtClean="0"/>
              <a:t>Database of </a:t>
            </a:r>
            <a:r>
              <a:rPr lang="en-GB" dirty="0" smtClean="0"/>
              <a:t>evidence – </a:t>
            </a:r>
            <a:r>
              <a:rPr lang="en-GB" dirty="0" smtClean="0"/>
              <a:t>for use by other projects</a:t>
            </a:r>
            <a:endParaRPr lang="en-US" dirty="0"/>
          </a:p>
        </p:txBody>
      </p:sp>
      <p:sp>
        <p:nvSpPr>
          <p:cNvPr id="7" name="TextBox 6"/>
          <p:cNvSpPr txBox="1">
            <a:spLocks noChangeArrowheads="1"/>
          </p:cNvSpPr>
          <p:nvPr/>
        </p:nvSpPr>
        <p:spPr bwMode="auto">
          <a:xfrm>
            <a:off x="0" y="260648"/>
            <a:ext cx="9144000" cy="584775"/>
          </a:xfrm>
          <a:prstGeom prst="rect">
            <a:avLst/>
          </a:prstGeom>
          <a:noFill/>
          <a:ln w="9525">
            <a:noFill/>
            <a:miter lim="800000"/>
            <a:headEnd/>
            <a:tailEnd/>
          </a:ln>
        </p:spPr>
        <p:txBody>
          <a:bodyPr wrap="square">
            <a:spAutoFit/>
          </a:bodyPr>
          <a:lstStyle/>
          <a:p>
            <a:pPr algn="ctr" fontAlgn="auto">
              <a:spcBef>
                <a:spcPts val="0"/>
              </a:spcBef>
              <a:spcAft>
                <a:spcPts val="0"/>
              </a:spcAft>
              <a:defRPr/>
            </a:pPr>
            <a:r>
              <a:rPr lang="en-GB" sz="3200" b="1" dirty="0" smtClean="0">
                <a:solidFill>
                  <a:srgbClr val="007A37"/>
                </a:solidFill>
                <a:latin typeface="Calibri"/>
              </a:rPr>
              <a:t>UK NEA </a:t>
            </a:r>
            <a:r>
              <a:rPr lang="en-GB" sz="3200" b="1" dirty="0" smtClean="0">
                <a:solidFill>
                  <a:srgbClr val="FF9933"/>
                </a:solidFill>
                <a:latin typeface="Calibri"/>
              </a:rPr>
              <a:t>Follow-on</a:t>
            </a:r>
            <a:r>
              <a:rPr lang="en-GB" sz="3200" b="1" dirty="0" smtClean="0">
                <a:solidFill>
                  <a:srgbClr val="007A37"/>
                </a:solidFill>
                <a:latin typeface="Calibri"/>
              </a:rPr>
              <a:t> – Outputs</a:t>
            </a:r>
            <a:endParaRPr lang="en-GB" sz="3200" dirty="0">
              <a:solidFill>
                <a:srgbClr val="007A37"/>
              </a:solidFill>
              <a:latin typeface="Calibri"/>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179512" y="1412776"/>
            <a:ext cx="8676456" cy="1846659"/>
          </a:xfrm>
          <a:prstGeom prst="rect">
            <a:avLst/>
          </a:prstGeom>
          <a:noFill/>
          <a:ln w="9525">
            <a:noFill/>
            <a:miter lim="800000"/>
            <a:headEnd/>
            <a:tailEnd/>
          </a:ln>
        </p:spPr>
        <p:txBody>
          <a:bodyPr wrap="square">
            <a:spAutoFit/>
          </a:bodyPr>
          <a:lstStyle/>
          <a:p>
            <a:pPr algn="ctr" fontAlgn="auto">
              <a:spcBef>
                <a:spcPts val="0"/>
              </a:spcBef>
              <a:spcAft>
                <a:spcPts val="0"/>
              </a:spcAft>
              <a:defRPr/>
            </a:pPr>
            <a:endParaRPr lang="en-GB" sz="2200" b="1" dirty="0" smtClean="0">
              <a:solidFill>
                <a:srgbClr val="007A37"/>
              </a:solidFill>
              <a:latin typeface="Calibri"/>
            </a:endParaRPr>
          </a:p>
          <a:p>
            <a:pPr algn="ctr" fontAlgn="auto">
              <a:spcBef>
                <a:spcPts val="0"/>
              </a:spcBef>
              <a:spcAft>
                <a:spcPts val="0"/>
              </a:spcAft>
              <a:defRPr/>
            </a:pPr>
            <a:r>
              <a:rPr lang="en-GB" sz="2200" b="1" dirty="0" smtClean="0">
                <a:solidFill>
                  <a:srgbClr val="007A37"/>
                </a:solidFill>
                <a:latin typeface="Calibri"/>
              </a:rPr>
              <a:t>The UK NEA reports are available to download from:</a:t>
            </a:r>
          </a:p>
          <a:p>
            <a:pPr algn="ctr" fontAlgn="auto">
              <a:spcBef>
                <a:spcPts val="0"/>
              </a:spcBef>
              <a:spcAft>
                <a:spcPts val="0"/>
              </a:spcAft>
              <a:defRPr/>
            </a:pPr>
            <a:r>
              <a:rPr lang="en-GB" sz="5000" b="1" dirty="0" smtClean="0">
                <a:solidFill>
                  <a:srgbClr val="FF9933"/>
                </a:solidFill>
                <a:latin typeface="Calibri"/>
              </a:rPr>
              <a:t>http://uknea.unep-wcmc.org/</a:t>
            </a:r>
          </a:p>
          <a:p>
            <a:pPr algn="ctr" fontAlgn="auto">
              <a:spcBef>
                <a:spcPts val="0"/>
              </a:spcBef>
              <a:spcAft>
                <a:spcPts val="0"/>
              </a:spcAft>
              <a:defRPr/>
            </a:pPr>
            <a:endParaRPr lang="en-GB" sz="2000" b="1" dirty="0" smtClean="0">
              <a:solidFill>
                <a:srgbClr val="007A37"/>
              </a:solidFill>
              <a:latin typeface="Calibri"/>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EA follow-on slide template_0207">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NEA follow-on slide template_0207</Template>
  <TotalTime>130</TotalTime>
  <Words>4603</Words>
  <Application>Microsoft Office PowerPoint</Application>
  <PresentationFormat>On-screen Show (4:3)</PresentationFormat>
  <Paragraphs>354</Paragraphs>
  <Slides>28</Slides>
  <Notes>28</Notes>
  <HiddenSlides>0</HiddenSlides>
  <MMClips>0</MMClips>
  <ScaleCrop>false</ScaleCrop>
  <HeadingPairs>
    <vt:vector size="4" baseType="variant">
      <vt:variant>
        <vt:lpstr>Theme</vt:lpstr>
      </vt:variant>
      <vt:variant>
        <vt:i4>12</vt:i4>
      </vt:variant>
      <vt:variant>
        <vt:lpstr>Slide Titles</vt:lpstr>
      </vt:variant>
      <vt:variant>
        <vt:i4>28</vt:i4>
      </vt:variant>
    </vt:vector>
  </HeadingPairs>
  <TitlesOfParts>
    <vt:vector size="40" baseType="lpstr">
      <vt:lpstr>NEA follow-on slide template_0207</vt:lpstr>
      <vt:lpstr>Office Theme</vt: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Slide 1</vt:lpstr>
      <vt:lpstr>The UK NEA Follow-on </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lucys</dc:creator>
  <cp:lastModifiedBy>Lucy Wilson</cp:lastModifiedBy>
  <cp:revision>13</cp:revision>
  <dcterms:created xsi:type="dcterms:W3CDTF">2013-02-14T09:19:34Z</dcterms:created>
  <dcterms:modified xsi:type="dcterms:W3CDTF">2013-06-14T09:16:35Z</dcterms:modified>
</cp:coreProperties>
</file>